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notesSlides/notesSlide16.xml" ContentType="application/vnd.openxmlformats-officedocument.presentationml.notesSlide+xml"/>
  <Override PartName="/ppt/embeddings/oleObject1.bin" ContentType="application/vnd.openxmlformats-officedocument.oleObject"/>
  <Default Extension="xml" ContentType="application/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embeddings/oleObject7.bin" ContentType="application/vnd.openxmlformats-officedocument.oleObject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slides/slide27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notesSlides/notesSlide8.xml" ContentType="application/vnd.openxmlformats-officedocument.presentationml.notesSlide+xml"/>
  <Default Extension="png" ContentType="image/png"/>
  <Override PartName="/ppt/slideLayouts/slideLayout4.xml" ContentType="application/vnd.openxmlformats-officedocument.presentationml.slideLayout+xml"/>
  <Override PartName="/ppt/slides/slide12.xml" ContentType="application/vnd.openxmlformats-officedocument.presentationml.slide+xml"/>
  <Override PartName="/ppt/embeddings/oleObject6.bin" ContentType="application/vnd.openxmlformats-officedocument.oleObject"/>
  <Override PartName="/ppt/notesSlides/notesSlide14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slides/slide26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embeddings/oleObject5.bin" ContentType="application/vnd.openxmlformats-officedocument.oleObject"/>
  <Override PartName="/ppt/notesSlides/notesSlide13.xml" ContentType="application/vnd.openxmlformats-officedocument.presentationml.notesSlide+xml"/>
  <Override PartName="/ppt/notesSlides/notesSlide5.xml" ContentType="application/vnd.openxmlformats-officedocument.presentationml.notesSlide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20.xml" ContentType="application/vnd.openxmlformats-officedocument.presentationml.notes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10.xml" ContentType="application/vnd.openxmlformats-officedocument.presentationml.slide+xml"/>
  <Override PartName="/ppt/embeddings/oleObject4.bin" ContentType="application/vnd.openxmlformats-officedocument.oleObject"/>
  <Override PartName="/ppt/notesSlides/notesSlide12.xml" ContentType="application/vnd.openxmlformats-officedocument.presentationml.notesSlide+xml"/>
  <Default Extension="wmf" ContentType="image/x-wmf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Default Extension="jpeg" ContentType="image/jpeg"/>
  <Override PartName="/ppt/viewProps.xml" ContentType="application/vnd.openxmlformats-officedocument.presentationml.viewProps+xml"/>
  <Override PartName="/ppt/embeddings/oleObject3.bin" ContentType="application/vnd.openxmlformats-officedocument.oleObject"/>
  <Override PartName="/ppt/notesSlides/notesSlide11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notesSlides/notesSlide17.xml" ContentType="application/vnd.openxmlformats-officedocument.presentationml.notesSlide+xml"/>
  <Override PartName="/ppt/embeddings/oleObject2.bin" ContentType="application/vnd.openxmlformats-officedocument.oleObject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0.xml" ContentType="application/vnd.openxmlformats-officedocument.presentationml.slideLayout+xml"/>
  <Override PartName="/ppt/slides/slide6.xml" ContentType="application/vnd.openxmlformats-officedocument.presentationml.slide+xml"/>
  <Default Extension="bin" ContentType="application/vnd.openxmlformats-officedocument.presentationml.printerSettings"/>
  <Override PartName="/ppt/slideLayouts/slideLayout6.xml" ContentType="application/vnd.openxmlformats-officedocument.presentationml.slideLayout+xml"/>
  <Override PartName="/ppt/notesSlides/notesSlide24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371" r:id="rId3"/>
    <p:sldId id="344" r:id="rId4"/>
    <p:sldId id="345" r:id="rId5"/>
    <p:sldId id="346" r:id="rId6"/>
    <p:sldId id="347" r:id="rId7"/>
    <p:sldId id="348" r:id="rId8"/>
    <p:sldId id="349" r:id="rId9"/>
    <p:sldId id="350" r:id="rId10"/>
    <p:sldId id="351" r:id="rId11"/>
    <p:sldId id="352" r:id="rId12"/>
    <p:sldId id="353" r:id="rId13"/>
    <p:sldId id="354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68" r:id="rId28"/>
    <p:sldId id="369" r:id="rId29"/>
    <p:sldId id="370" r:id="rId30"/>
    <p:sldId id="372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87968" autoAdjust="0"/>
  </p:normalViewPr>
  <p:slideViewPr>
    <p:cSldViewPr snapToGrid="0" snapToObjects="1" showGuides="1">
      <p:cViewPr varScale="1">
        <p:scale>
          <a:sx n="73" d="100"/>
          <a:sy n="73" d="100"/>
        </p:scale>
        <p:origin x="-10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4142A4-FF28-3743-97F2-E18FDBDE0AD9}" type="datetimeFigureOut">
              <a:rPr lang="en-US" smtClean="0"/>
              <a:t>4/3/11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F8DC5D-E905-DA4F-942C-C8F96EE71F9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20176C-968C-4F42-BA8F-C9326A9C9391}" type="slidenum">
              <a:rPr lang="pt-PT"/>
              <a:pPr/>
              <a:t>3</a:t>
            </a:fld>
            <a:endParaRPr lang="pt-PT"/>
          </a:p>
        </p:txBody>
      </p:sp>
      <p:sp>
        <p:nvSpPr>
          <p:cNvPr id="1638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D754D-17ED-DB43-9001-63513CB5D197}" type="slidenum">
              <a:rPr lang="pt-PT"/>
              <a:pPr/>
              <a:t>12</a:t>
            </a:fld>
            <a:endParaRPr lang="pt-PT"/>
          </a:p>
        </p:txBody>
      </p:sp>
      <p:sp>
        <p:nvSpPr>
          <p:cNvPr id="3481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5445" y="4344096"/>
            <a:ext cx="6069403" cy="4113994"/>
          </a:xfrm>
          <a:noFill/>
          <a:ln/>
        </p:spPr>
        <p:txBody>
          <a:bodyPr/>
          <a:lstStyle/>
          <a:p>
            <a:pPr algn="just" eaLnBrk="1" hangingPunct="1"/>
            <a:r>
              <a:rPr lang="pt-BR">
                <a:latin typeface="Arial" charset="0"/>
              </a:rPr>
              <a:t>Segundo o modelo da literatura, acima do pH 7, a polimerização ocorre pelo mecanismo nucleofílico</a:t>
            </a:r>
            <a:r>
              <a:rPr lang="pt-BR">
                <a:solidFill>
                  <a:srgbClr val="000000"/>
                </a:solidFill>
                <a:latin typeface="Arial" charset="0"/>
              </a:rPr>
              <a:t>:</a:t>
            </a:r>
            <a:endParaRPr lang="pt-BR">
              <a:latin typeface="Arial" charset="0"/>
            </a:endParaRPr>
          </a:p>
          <a:p>
            <a:pPr algn="just" eaLnBrk="1" hangingPunct="1"/>
            <a:r>
              <a:rPr lang="pt-BR">
                <a:latin typeface="Arial" charset="0"/>
              </a:rPr>
              <a:t>As espécies condensadas são mais ionizadas, e com uma maior repulsão mutua. Assim, o crescimento ocorre mais pela adição de monômeros, do que por agregação de partículas.</a:t>
            </a:r>
          </a:p>
          <a:p>
            <a:pPr algn="just" eaLnBrk="1" hangingPunct="1"/>
            <a:r>
              <a:rPr lang="pt-BR">
                <a:latin typeface="Arial" charset="0"/>
              </a:rPr>
              <a:t>O crescimento da partícula ocorre, como descrito na literatura, através do mecanismo de Ostwald, segundo o qual as partículas crescem em tamanho e decrescem em número, quando pequenas partículas altamente solúveis dissolvem-se e reprecipitam-se em maiores, menos solúveis. O crescimento termina quando a diferença na solubilidade entre a partícula menor e a maior torna-se da ordem de poucos ppm. Assim, o crescimento é acentuado em temperaturas altas, e especialmente em pH acima de 7, onde a solubilidade da sílica é maior.</a:t>
            </a:r>
          </a:p>
          <a:p>
            <a:pPr algn="just" eaLnBrk="1" hangingPunct="1"/>
            <a:r>
              <a:rPr lang="pt-BR">
                <a:latin typeface="Arial" charset="0"/>
              </a:rPr>
              <a:t>A um dado pH, a adição de sal reduz a espessura da dupla camada elétrica, reduzindo drasticamente a estabilidade da dispersão. Na ausência de sal não ocorre agregação, devido a mutua repulsão das partículas. </a:t>
            </a:r>
          </a:p>
          <a:p>
            <a:pPr eaLnBrk="1" hangingPunct="1"/>
            <a:endParaRPr lang="pt-B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EE1EEB-2139-444B-A100-FDE6ECF25A6B}" type="slidenum">
              <a:rPr lang="pt-PT"/>
              <a:pPr/>
              <a:t>13</a:t>
            </a:fld>
            <a:endParaRPr lang="pt-PT"/>
          </a:p>
        </p:txBody>
      </p:sp>
      <p:sp>
        <p:nvSpPr>
          <p:cNvPr id="3686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pt-BR">
                <a:latin typeface="Arial" charset="0"/>
              </a:rPr>
              <a:t>A uniformidade destas dispersões tem sido considerada somente quanto ao tamanho e à forma das partículas, havendo pouca informação em relação à uniformidade de composição química. </a:t>
            </a:r>
          </a:p>
          <a:p>
            <a:pPr eaLnBrk="1" hangingPunct="1"/>
            <a:r>
              <a:rPr lang="pt-BR">
                <a:latin typeface="Arial" charset="0"/>
              </a:rPr>
              <a:t>Quanto a uniformidade das partículas, uma questão em aberto é a distribuição... químicos:</a:t>
            </a:r>
          </a:p>
          <a:p>
            <a:pPr eaLnBrk="1" hangingPunct="1"/>
            <a:r>
              <a:rPr lang="pt-BR">
                <a:latin typeface="Arial" charset="0"/>
              </a:rPr>
              <a:t>...das partículas. (APONTAR DESENHOS)</a:t>
            </a:r>
          </a:p>
          <a:p>
            <a:pPr eaLnBrk="1" hangingPunct="1"/>
            <a:r>
              <a:rPr lang="pt-BR">
                <a:latin typeface="Arial" charset="0"/>
              </a:rPr>
              <a:t>... partículas.(APONTAR DESENHOS)</a:t>
            </a:r>
          </a:p>
          <a:p>
            <a:pPr eaLnBrk="1" hangingPunct="1"/>
            <a:r>
              <a:rPr lang="pt-BR">
                <a:latin typeface="Arial" charset="0"/>
              </a:rPr>
              <a:t>E outras questões, como:</a:t>
            </a:r>
          </a:p>
          <a:p>
            <a:pPr eaLnBrk="1" hangingPunct="1"/>
            <a:r>
              <a:rPr lang="pt-BR">
                <a:latin typeface="Arial" charset="0"/>
              </a:rPr>
              <a:t>...distribuição de cargas elétricas</a:t>
            </a:r>
          </a:p>
          <a:p>
            <a:pPr eaLnBrk="1" hangingPunct="1"/>
            <a:r>
              <a:rPr lang="pt-BR">
                <a:latin typeface="Arial" charset="0"/>
              </a:rPr>
              <a:t>...</a:t>
            </a:r>
          </a:p>
          <a:p>
            <a:pPr eaLnBrk="1" hangingPunct="1"/>
            <a:r>
              <a:rPr lang="pt-BR">
                <a:latin typeface="Arial" charset="0"/>
              </a:rPr>
              <a:t>...adsorbatos.</a:t>
            </a:r>
          </a:p>
          <a:p>
            <a:pPr eaLnBrk="1" hangingPunct="1"/>
            <a:r>
              <a:rPr lang="pt-BR">
                <a:latin typeface="Arial" charset="0"/>
              </a:rPr>
              <a:t>O primeiro objetivo da tese foi estabelecer estas heterogeneidades entre partículas de sílica de mesmo tamanho e também entre partículas de diferentes tamanhos, a fim de se obter uma melhor compreensão do mecanismo de polimerização, crescimento das partículas e tendência à formação de </a:t>
            </a:r>
            <a:r>
              <a:rPr lang="pt-BR">
                <a:solidFill>
                  <a:srgbClr val="000000"/>
                </a:solidFill>
                <a:latin typeface="Arial" charset="0"/>
              </a:rPr>
              <a:t>filmes e monolitos.</a:t>
            </a:r>
            <a:endParaRPr lang="pt-BR">
              <a:solidFill>
                <a:srgbClr val="0000FF"/>
              </a:solidFill>
              <a:latin typeface="Arial" charset="0"/>
            </a:endParaRPr>
          </a:p>
          <a:p>
            <a:pPr eaLnBrk="1" hangingPunct="1"/>
            <a:endParaRPr lang="pt-B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576C86-17BB-F046-8805-45F454530498}" type="slidenum">
              <a:rPr lang="pt-PT"/>
              <a:pPr/>
              <a:t>15</a:t>
            </a:fld>
            <a:endParaRPr lang="pt-PT"/>
          </a:p>
        </p:txBody>
      </p:sp>
      <p:sp>
        <p:nvSpPr>
          <p:cNvPr id="3993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pt-BR">
                <a:latin typeface="Arial" charset="0"/>
              </a:rPr>
              <a:t>Algumas técnicas utilizadas são de tecnologia recente, como a microscopia eletrônica de transmissão (no modo de perda de energia), e a microscopia de varredura por sonda (em diferentes modos de AFM e SEPM). </a:t>
            </a:r>
          </a:p>
          <a:p>
            <a:pPr algn="just" eaLnBrk="1" hangingPunct="1"/>
            <a:r>
              <a:rPr lang="pt-BR">
                <a:latin typeface="Arial" charset="0"/>
              </a:rPr>
              <a:t>Também foram utilizadas a Microscopia Eletrônica por Emissão de Campo (FESEM) de alta resolução (elétrons secundários), técnicas de espalhamento de luz (PCS) e espectros no infra-vermelho, buscando-se correlacionar os resultados obtidos por todas essas técnicas.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68C945-35A9-FF4C-AB83-B2A6012C3E4E}" type="slidenum">
              <a:rPr lang="pt-PT"/>
              <a:pPr/>
              <a:t>16</a:t>
            </a:fld>
            <a:endParaRPr lang="pt-PT"/>
          </a:p>
        </p:txBody>
      </p:sp>
      <p:sp>
        <p:nvSpPr>
          <p:cNvPr id="4198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just" eaLnBrk="1" hangingPunct="1"/>
            <a:r>
              <a:rPr lang="pt-BR">
                <a:latin typeface="Arial" charset="0"/>
              </a:rPr>
              <a:t>Cinco diferentes dispersões de nanopartículas de sílica (APONTAR PARA A, B, C, D e E) foram preparadas pela hidrólise do TEOS, em meio alcoólico, na presença de diferentes volumes de NH</a:t>
            </a:r>
            <a:r>
              <a:rPr lang="pt-BR" baseline="-25000">
                <a:latin typeface="Arial" charset="0"/>
              </a:rPr>
              <a:t>4</a:t>
            </a:r>
            <a:r>
              <a:rPr lang="pt-BR">
                <a:latin typeface="Arial" charset="0"/>
              </a:rPr>
              <a:t>OH, em um banho termostatizado a 36 graus, sob sonificação contínua por 2 horas. </a:t>
            </a:r>
          </a:p>
          <a:p>
            <a:pPr eaLnBrk="1" hangingPunct="1"/>
            <a:endParaRPr lang="pt-B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69C235-4032-EC4F-8D15-9A08BB041F32}" type="slidenum">
              <a:rPr lang="pt-PT"/>
              <a:pPr/>
              <a:t>17</a:t>
            </a:fld>
            <a:endParaRPr lang="pt-PT"/>
          </a:p>
        </p:txBody>
      </p:sp>
      <p:sp>
        <p:nvSpPr>
          <p:cNvPr id="4403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pt-BR">
                <a:latin typeface="Arial" charset="0"/>
              </a:rPr>
              <a:t>A figura mostra uma foto dos frascos com água bidestilada e deionizada, e com as diferentes dispersões, com incidência indireta de luz branca.</a:t>
            </a:r>
          </a:p>
          <a:p>
            <a:pPr algn="just" eaLnBrk="1" hangingPunct="1"/>
            <a:r>
              <a:rPr lang="pt-BR">
                <a:latin typeface="Arial" charset="0"/>
              </a:rPr>
              <a:t>O espalhamento na água é baixo e aumenta da dispersão A para E (APONTAR DE A até E), conforme essperado para os tamanhos de partículas.</a:t>
            </a:r>
          </a:p>
          <a:p>
            <a:pPr algn="just" eaLnBrk="1" hangingPunct="1"/>
            <a:r>
              <a:rPr lang="pt-BR">
                <a:latin typeface="Arial" charset="0"/>
              </a:rPr>
              <a:t>A incidência de um feixe de laser de </a:t>
            </a:r>
            <a:r>
              <a:rPr lang="pt-BR">
                <a:solidFill>
                  <a:srgbClr val="000000"/>
                </a:solidFill>
                <a:latin typeface="Arial" charset="0"/>
              </a:rPr>
              <a:t>5 mW e 532 nm nas dispersões</a:t>
            </a:r>
            <a:r>
              <a:rPr lang="pt-BR">
                <a:latin typeface="Arial" charset="0"/>
              </a:rPr>
              <a:t> evidencia ainda mais as diferenças no espalhamento de luz pelas diferentes dispersões. 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EAE376-738B-5540-AE44-8A036C3380F3}" type="slidenum">
              <a:rPr lang="pt-PT"/>
              <a:pPr/>
              <a:t>18</a:t>
            </a:fld>
            <a:endParaRPr lang="pt-PT"/>
          </a:p>
        </p:txBody>
      </p:sp>
      <p:sp>
        <p:nvSpPr>
          <p:cNvPr id="4608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just" eaLnBrk="1" hangingPunct="1"/>
            <a:r>
              <a:rPr lang="pt-BR">
                <a:latin typeface="Arial" charset="0"/>
              </a:rPr>
              <a:t>O slide mostra as imagens de campo claro, geradas com o contraste de amplitude no feixe de elétrons emergente. As áreas das imagens apresentadas possuem as mesmas dimensões, afim de facilitar a visualização e comparação dos diâmetros das partículas entre as diferentes dispersões.</a:t>
            </a:r>
          </a:p>
          <a:p>
            <a:pPr algn="just" eaLnBrk="1" hangingPunct="1"/>
            <a:r>
              <a:rPr lang="pt-BR">
                <a:latin typeface="Arial" charset="0"/>
              </a:rPr>
              <a:t>Os diâmetros médios das partículas foram calculados utilizando o software AnalySis: em cada imagem, o diâmetro médio foi calculado como a média aritmética dos diâmetros das partículas. </a:t>
            </a:r>
          </a:p>
          <a:p>
            <a:pPr eaLnBrk="1" hangingPunct="1"/>
            <a:endParaRPr lang="pt-B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520285-129C-5C41-8BA2-1533BC54EB6B}" type="slidenum">
              <a:rPr lang="pt-PT"/>
              <a:pPr/>
              <a:t>19</a:t>
            </a:fld>
            <a:endParaRPr lang="pt-PT"/>
          </a:p>
        </p:txBody>
      </p:sp>
      <p:sp>
        <p:nvSpPr>
          <p:cNvPr id="4813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just" eaLnBrk="1" hangingPunct="1"/>
            <a:r>
              <a:rPr lang="pt-BR">
                <a:latin typeface="Arial" charset="0"/>
              </a:rPr>
              <a:t>Os valores determinados para os diâmetros médios nas diferentes técnicas são apresentados na Tabela. </a:t>
            </a:r>
          </a:p>
          <a:p>
            <a:pPr algn="just" eaLnBrk="1" hangingPunct="1"/>
            <a:r>
              <a:rPr lang="pt-BR">
                <a:latin typeface="Arial" charset="0"/>
              </a:rPr>
              <a:t>Os coeficientes de sorção foram calculados a partir da variação volumétrica  apresentada devido à desolvatação da amostra nos diferentes ambientes, comparando-se as medidas de PCS em meios alcoólico e aquoso com as medidas por TEM em vácuo de 10</a:t>
            </a:r>
            <a:r>
              <a:rPr lang="pt-BR" baseline="30000">
                <a:latin typeface="Arial" charset="0"/>
              </a:rPr>
              <a:t>-6</a:t>
            </a:r>
            <a:r>
              <a:rPr lang="pt-BR">
                <a:latin typeface="Arial" charset="0"/>
              </a:rPr>
              <a:t> mbar. </a:t>
            </a:r>
          </a:p>
          <a:p>
            <a:pPr algn="just" eaLnBrk="1" hangingPunct="1"/>
            <a:r>
              <a:rPr lang="pt-BR">
                <a:latin typeface="Arial" charset="0"/>
              </a:rPr>
              <a:t>Os valores dos diâmetros médios determinados por FESEM são ligeiramente maiores que os determinados por TEM. Nas amostras de FESEM,  um filme de carbono de aproximadamente 10 nm é depositado sobre as partículas de sílica, o que provoca um aumento no diâmetro das partículas localizadas nas bordas dos agregados, mas não nas partículas que estão no meio dos agregados.</a:t>
            </a:r>
          </a:p>
          <a:p>
            <a:pPr eaLnBrk="1" hangingPunct="1"/>
            <a:endParaRPr lang="pt-B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DF8AA7-49A4-D547-9F2D-E1D9BB7CCE2C}" type="slidenum">
              <a:rPr lang="pt-PT"/>
              <a:pPr/>
              <a:t>20</a:t>
            </a:fld>
            <a:endParaRPr lang="pt-PT"/>
          </a:p>
        </p:txBody>
      </p:sp>
      <p:sp>
        <p:nvSpPr>
          <p:cNvPr id="501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noProof="1">
                <a:latin typeface="Arial" charset="0"/>
                <a:ea typeface="Arial Unicode MS" charset="0"/>
                <a:cs typeface="Arial Unicode MS" charset="0"/>
              </a:rPr>
              <a:t>A</a:t>
            </a:r>
            <a:r>
              <a:rPr lang="pt-BR">
                <a:latin typeface="Arial" charset="0"/>
                <a:ea typeface="Arial" charset="0"/>
                <a:cs typeface="Arial" charset="0"/>
              </a:rPr>
              <a:t> distribuição do carbono nas diferentes amostras pode ser observada nos mapas de carbono</a:t>
            </a:r>
          </a:p>
          <a:p>
            <a:pPr eaLnBrk="1" hangingPunct="1"/>
            <a:r>
              <a:rPr lang="pt-BR">
                <a:latin typeface="Arial" charset="0"/>
                <a:ea typeface="Arial" charset="0"/>
                <a:cs typeface="Arial" charset="0"/>
              </a:rPr>
              <a:t>As..</a:t>
            </a:r>
          </a:p>
          <a:p>
            <a:pPr eaLnBrk="1" hangingPunct="1"/>
            <a:r>
              <a:rPr lang="pt-BR">
                <a:latin typeface="Arial" charset="0"/>
                <a:ea typeface="Arial" charset="0"/>
                <a:cs typeface="Arial" charset="0"/>
              </a:rPr>
              <a:t>As..</a:t>
            </a:r>
          </a:p>
          <a:p>
            <a:pPr eaLnBrk="1" hangingPunct="1"/>
            <a:endParaRPr lang="pt-BR"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2C3E73-739F-3341-A9D4-AD9358EE08B0}" type="slidenum">
              <a:rPr lang="pt-PT"/>
              <a:pPr/>
              <a:t>21</a:t>
            </a:fld>
            <a:endParaRPr lang="pt-PT"/>
          </a:p>
        </p:txBody>
      </p:sp>
      <p:sp>
        <p:nvSpPr>
          <p:cNvPr id="5222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just" eaLnBrk="1" hangingPunct="1"/>
            <a:r>
              <a:rPr lang="pt-BR">
                <a:latin typeface="Arial" charset="0"/>
              </a:rPr>
              <a:t>As imagens mostram a topografia e os respectivos mapas elétricos obtidos por SEPM. </a:t>
            </a:r>
          </a:p>
          <a:p>
            <a:pPr algn="just" eaLnBrk="1" hangingPunct="1"/>
            <a:r>
              <a:rPr lang="pt-BR">
                <a:latin typeface="Arial" charset="0"/>
              </a:rPr>
              <a:t>As imagens de SEPM mostram que o potencial nas partículas é menor que o potencial nos interstícios, e que as partículas menores apresentam uma maior heterogeneidade na distribuição de cargas que as partículas maiores.</a:t>
            </a:r>
          </a:p>
          <a:p>
            <a:pPr algn="just" eaLnBrk="1" hangingPunct="1"/>
            <a:r>
              <a:rPr lang="pt-BR">
                <a:latin typeface="Arial" charset="0"/>
              </a:rPr>
              <a:t>Um histograma de potenciais das imagens de SEPM com os respectivos  perfis de topografia, adquiridos em uma mesma linha, são mostrados no próximo slide.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DA4705-37A2-4D4E-916D-37A746E6F190}" type="slidenum">
              <a:rPr lang="pt-PT"/>
              <a:pPr/>
              <a:t>22</a:t>
            </a:fld>
            <a:endParaRPr lang="pt-PT"/>
          </a:p>
        </p:txBody>
      </p:sp>
      <p:sp>
        <p:nvSpPr>
          <p:cNvPr id="5427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pt-BR">
                <a:latin typeface="Arial" charset="0"/>
              </a:rPr>
              <a:t>As imagens mostram fotos de topo e elevação dos monolitos preparados a partir da secagem das dispersões (APONTAR)</a:t>
            </a:r>
          </a:p>
          <a:p>
            <a:pPr eaLnBrk="1" hangingPunct="1"/>
            <a:r>
              <a:rPr lang="pt-BR">
                <a:latin typeface="Arial" charset="0"/>
              </a:rPr>
              <a:t>e micrografias ópticas das superfícies.</a:t>
            </a:r>
          </a:p>
          <a:p>
            <a:pPr eaLnBrk="1" hangingPunct="1"/>
            <a:r>
              <a:rPr lang="pt-BR">
                <a:latin typeface="Arial" charset="0"/>
              </a:rPr>
              <a:t>Os monolitos preparados com as partículas maiores são:</a:t>
            </a:r>
          </a:p>
          <a:p>
            <a:pPr eaLnBrk="1" hangingPunct="1"/>
            <a:r>
              <a:rPr lang="pt-BR">
                <a:latin typeface="Arial" charset="0"/>
              </a:rPr>
              <a:t>...</a:t>
            </a:r>
          </a:p>
          <a:p>
            <a:pPr eaLnBrk="1" hangingPunct="1"/>
            <a:r>
              <a:rPr lang="pt-BR">
                <a:latin typeface="Arial" charset="0"/>
              </a:rPr>
              <a:t>e os preparados com as partículas menores possuem:</a:t>
            </a:r>
          </a:p>
          <a:p>
            <a:pPr eaLnBrk="1" hangingPunct="1"/>
            <a:r>
              <a:rPr lang="pt-BR">
                <a:latin typeface="Arial" charset="0"/>
              </a:rPr>
              <a:t>...</a:t>
            </a:r>
          </a:p>
          <a:p>
            <a:pPr eaLnBrk="1" hangingPunct="1"/>
            <a:r>
              <a:rPr lang="pt-BR">
                <a:latin typeface="Arial" charset="0"/>
              </a:rPr>
              <a:t>são...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D59821-4060-8845-A888-FBF7A7AC187D}" type="slidenum">
              <a:rPr lang="pt-PT"/>
              <a:pPr/>
              <a:t>4</a:t>
            </a:fld>
            <a:endParaRPr lang="pt-PT"/>
          </a:p>
        </p:txBody>
      </p:sp>
      <p:sp>
        <p:nvSpPr>
          <p:cNvPr id="1843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669D1F-9B9F-FA45-B570-835545C9F96A}" type="slidenum">
              <a:rPr lang="pt-PT"/>
              <a:pPr/>
              <a:t>23</a:t>
            </a:fld>
            <a:endParaRPr lang="pt-PT"/>
          </a:p>
        </p:txBody>
      </p:sp>
      <p:sp>
        <p:nvSpPr>
          <p:cNvPr id="5632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pt-BR">
                <a:latin typeface="Arial" charset="0"/>
                <a:ea typeface="Arial" charset="0"/>
                <a:cs typeface="Arial" charset="0"/>
              </a:rPr>
              <a:t>Em alta concentração de amônia, a hidrólise dos grupos etoxilas é mais completa, permitindo que a  reação de condensação do silanol seja mais extensa, decrescendo o intumescimento das partículas tanto em água como etanol. As partículas maiores apresentam baixos coeficientes de intumescimento e intumescem mais em água que em etanol, porque os principais grupos disponíveis para interação com o solvente são agora os grupos siloxano e silanol, ao invés dos grupos etoxila.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F3FF85-A2B4-3F42-B197-EBD13785CA33}" type="slidenum">
              <a:rPr lang="pt-PT"/>
              <a:pPr/>
              <a:t>24</a:t>
            </a:fld>
            <a:endParaRPr lang="pt-PT"/>
          </a:p>
        </p:txBody>
      </p:sp>
      <p:sp>
        <p:nvSpPr>
          <p:cNvPr id="5837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4588" y="714375"/>
            <a:ext cx="4576762" cy="3432175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6478" y="4361684"/>
            <a:ext cx="5031604" cy="4072957"/>
          </a:xfrm>
          <a:noFill/>
          <a:ln/>
        </p:spPr>
        <p:txBody>
          <a:bodyPr/>
          <a:lstStyle/>
          <a:p>
            <a:pPr eaLnBrk="1" hangingPunct="1"/>
            <a:r>
              <a:rPr lang="en-US" sz="2000"/>
              <a:t>Estas são as imagens de microscopia de transmissão das partículas de sílica secas a 20 graus, com adição de PNIPAM com massa molar de 90Kg/Mol.</a:t>
            </a:r>
          </a:p>
          <a:p>
            <a:pPr eaLnBrk="1" hangingPunct="1"/>
            <a:r>
              <a:rPr lang="en-US" sz="2000"/>
              <a:t>Elas mostram o efeito da concentração do PNIPAM.</a:t>
            </a:r>
          </a:p>
          <a:p>
            <a:pPr eaLnBrk="1" hangingPunct="1"/>
            <a:r>
              <a:rPr lang="en-US" sz="2000"/>
              <a:t>Na ausência de polímero, são observados extensos agregados bidimensionais, e com o aumento da concentração do polímero, as partículas se tornam mais e mais dispersas.</a:t>
            </a:r>
          </a:p>
          <a:p>
            <a:pPr eaLnBrk="1" hangingPunct="1"/>
            <a:endParaRPr lang="en-US" sz="20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0EEE30-DC56-4C4B-8088-DF1A30BCA070}" type="slidenum">
              <a:rPr lang="pt-PT"/>
              <a:pPr/>
              <a:t>25</a:t>
            </a:fld>
            <a:endParaRPr lang="pt-PT"/>
          </a:p>
        </p:txBody>
      </p:sp>
      <p:sp>
        <p:nvSpPr>
          <p:cNvPr id="6041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873851" y="713757"/>
            <a:ext cx="5118497" cy="3432481"/>
          </a:xfrm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6478" y="4361684"/>
            <a:ext cx="5031604" cy="4072957"/>
          </a:xfrm>
          <a:noFill/>
          <a:ln/>
        </p:spPr>
        <p:txBody>
          <a:bodyPr/>
          <a:lstStyle/>
          <a:p>
            <a:pPr eaLnBrk="1" hangingPunct="1"/>
            <a:r>
              <a:rPr lang="en-US" sz="2000"/>
              <a:t>Aqui é mostrado o efeito da massa molar a 20 graus.</a:t>
            </a:r>
          </a:p>
          <a:p>
            <a:pPr eaLnBrk="1" hangingPunct="1"/>
            <a:r>
              <a:rPr lang="en-US" sz="2000"/>
              <a:t>A espessura da camada adsorvida é observada como anéis brilhantes, que aumentam com o aumento da massa molar.</a:t>
            </a:r>
          </a:p>
          <a:p>
            <a:pPr eaLnBrk="1" hangingPunct="1"/>
            <a:r>
              <a:rPr lang="en-US" sz="2000"/>
              <a:t>O próximo slide mostra os valores destas espessuras.  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757C0A-B855-8E44-B090-E45EF3D8371D}" type="slidenum">
              <a:rPr lang="pt-PT"/>
              <a:pPr/>
              <a:t>26</a:t>
            </a:fld>
            <a:endParaRPr lang="pt-PT"/>
          </a:p>
        </p:txBody>
      </p:sp>
      <p:sp>
        <p:nvSpPr>
          <p:cNvPr id="6246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4588" y="714375"/>
            <a:ext cx="4576762" cy="3432175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6478" y="4361684"/>
            <a:ext cx="5031604" cy="4072957"/>
          </a:xfrm>
          <a:noFill/>
          <a:ln/>
        </p:spPr>
        <p:txBody>
          <a:bodyPr/>
          <a:lstStyle/>
          <a:p>
            <a:pPr eaLnBrk="1" hangingPunct="1"/>
            <a:r>
              <a:rPr lang="en-US" sz="2000"/>
              <a:t>Our objective is to study…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AA7103-E23E-9041-8201-9F8A6A5822C7}" type="slidenum">
              <a:rPr lang="pt-PT"/>
              <a:pPr/>
              <a:t>27</a:t>
            </a:fld>
            <a:endParaRPr lang="pt-PT"/>
          </a:p>
        </p:txBody>
      </p:sp>
      <p:sp>
        <p:nvSpPr>
          <p:cNvPr id="6451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838" y="4344096"/>
            <a:ext cx="5380816" cy="4113994"/>
          </a:xfrm>
          <a:noFill/>
          <a:ln/>
        </p:spPr>
        <p:txBody>
          <a:bodyPr/>
          <a:lstStyle/>
          <a:p>
            <a:pPr eaLnBrk="1" hangingPunct="1"/>
            <a:r>
              <a:rPr lang="pt-BR" sz="2000"/>
              <a:t>A localização dos diferentes tensoativos é feita pelos mapas de carbono. </a:t>
            </a:r>
          </a:p>
          <a:p>
            <a:pPr eaLnBrk="1" hangingPunct="1"/>
            <a:r>
              <a:rPr lang="pt-BR" sz="2000"/>
              <a:t>Os surfactantes...</a:t>
            </a:r>
          </a:p>
          <a:p>
            <a:pPr eaLnBrk="1" hangingPunct="1"/>
            <a:r>
              <a:rPr lang="pt-BR" sz="2000"/>
              <a:t>Também são observados...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4FD63F-19DE-5F47-8C60-419707D29876}" type="slidenum">
              <a:rPr lang="pt-PT"/>
              <a:pPr/>
              <a:t>28</a:t>
            </a:fld>
            <a:endParaRPr lang="pt-PT"/>
          </a:p>
        </p:txBody>
      </p:sp>
      <p:sp>
        <p:nvSpPr>
          <p:cNvPr id="6656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838" y="4344096"/>
            <a:ext cx="5380816" cy="4113994"/>
          </a:xfrm>
          <a:noFill/>
          <a:ln/>
        </p:spPr>
        <p:txBody>
          <a:bodyPr/>
          <a:lstStyle/>
          <a:p>
            <a:pPr eaLnBrk="1" hangingPunct="1"/>
            <a:endParaRPr lang="pt-BR" sz="2000"/>
          </a:p>
          <a:p>
            <a:pPr eaLnBrk="1" hangingPunct="1"/>
            <a:r>
              <a:rPr lang="pt-BR" sz="2000"/>
              <a:t>Os contra-íons são observados nas imagens de sódio e bromo.</a:t>
            </a:r>
          </a:p>
          <a:p>
            <a:pPr eaLnBrk="1" hangingPunct="1"/>
            <a:r>
              <a:rPr lang="pt-BR" sz="2000"/>
              <a:t>Independentemente do sinal da carga elétrica, os contra-íons, são sorvidos no interior das partículas negativas de sílica. Estas partículas possuem potencial zeta de -46 mV.</a:t>
            </a:r>
          </a:p>
          <a:p>
            <a:pPr eaLnBrk="1" hangingPunct="1"/>
            <a:r>
              <a:rPr lang="pt-BR" sz="2000"/>
              <a:t>E não estão acumulados nos depósitos de tensoativos no substrato.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727FDA-692E-D94F-AFAA-6E6F5CBF3844}" type="slidenum">
              <a:rPr lang="pt-PT"/>
              <a:pPr/>
              <a:t>29</a:t>
            </a:fld>
            <a:endParaRPr lang="pt-PT"/>
          </a:p>
        </p:txBody>
      </p:sp>
      <p:sp>
        <p:nvSpPr>
          <p:cNvPr id="6861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9ED78A-0124-BB45-8660-60259500E5F0}" type="slidenum">
              <a:rPr lang="pt-PT"/>
              <a:pPr/>
              <a:t>5</a:t>
            </a:fld>
            <a:endParaRPr lang="pt-PT"/>
          </a:p>
        </p:txBody>
      </p:sp>
      <p:sp>
        <p:nvSpPr>
          <p:cNvPr id="2048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77B4C3-37D9-6645-878F-823E0ADEC85B}" type="slidenum">
              <a:rPr lang="pt-PT"/>
              <a:pPr/>
              <a:t>6</a:t>
            </a:fld>
            <a:endParaRPr lang="pt-PT"/>
          </a:p>
        </p:txBody>
      </p:sp>
      <p:sp>
        <p:nvSpPr>
          <p:cNvPr id="2253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1380A9-F6FB-5B45-AE31-ADEB2428E65C}" type="slidenum">
              <a:rPr lang="pt-PT"/>
              <a:pPr/>
              <a:t>7</a:t>
            </a:fld>
            <a:endParaRPr lang="pt-PT"/>
          </a:p>
        </p:txBody>
      </p:sp>
      <p:sp>
        <p:nvSpPr>
          <p:cNvPr id="245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96DB1F-A6CA-3748-8EF3-85A07A7CA512}" type="slidenum">
              <a:rPr lang="pt-PT"/>
              <a:pPr/>
              <a:t>8</a:t>
            </a:fld>
            <a:endParaRPr lang="pt-PT"/>
          </a:p>
        </p:txBody>
      </p:sp>
      <p:sp>
        <p:nvSpPr>
          <p:cNvPr id="2662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2D4108-645A-B949-A087-2ED685313A32}" type="slidenum">
              <a:rPr lang="pt-PT"/>
              <a:pPr/>
              <a:t>9</a:t>
            </a:fld>
            <a:endParaRPr lang="pt-PT"/>
          </a:p>
        </p:txBody>
      </p:sp>
      <p:sp>
        <p:nvSpPr>
          <p:cNvPr id="2867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D8F31B-297A-C442-8033-BE2510699489}" type="slidenum">
              <a:rPr lang="pt-PT"/>
              <a:pPr/>
              <a:t>10</a:t>
            </a:fld>
            <a:endParaRPr lang="pt-PT"/>
          </a:p>
        </p:txBody>
      </p:sp>
      <p:sp>
        <p:nvSpPr>
          <p:cNvPr id="3072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3E984E-0B9E-9742-A163-5FA222302F5F}" type="slidenum">
              <a:rPr lang="pt-PT"/>
              <a:pPr/>
              <a:t>11</a:t>
            </a:fld>
            <a:endParaRPr lang="pt-PT"/>
          </a:p>
        </p:txBody>
      </p:sp>
      <p:sp>
        <p:nvSpPr>
          <p:cNvPr id="3277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just" eaLnBrk="1" hangingPunct="1"/>
            <a:r>
              <a:rPr lang="pt-BR">
                <a:latin typeface="Arial" charset="0"/>
              </a:rPr>
              <a:t>Três reações reversíveis são decisivas no processo sol-gel de formação de partículas...vidros (APONTAR AS REAÇÕES)</a:t>
            </a:r>
          </a:p>
          <a:p>
            <a:pPr algn="just" eaLnBrk="1" hangingPunct="1"/>
            <a:r>
              <a:rPr lang="pt-BR">
                <a:latin typeface="Arial" charset="0"/>
              </a:rPr>
              <a:t>A estrutura dos silicatos formados é o produto de sucessivas reações de hidrólise e condensação, e das reações inversas. </a:t>
            </a:r>
          </a:p>
          <a:p>
            <a:pPr algn="just" eaLnBrk="1" hangingPunct="1"/>
            <a:r>
              <a:rPr lang="pt-BR">
                <a:latin typeface="Arial" charset="0"/>
              </a:rPr>
              <a:t>Na reação de hidrólise os grupos alcóxidos (OR) são substituídos por grupos hidroxilas (OH). Reações de condensação subseqüentes, dos grupos silanóis, produzem siloxanos (Si-O-Si) e subprodutos alcoólicos (ROH) ou água. As reações de condensação têm início antes de toda a hidrólise estar completa (em equilíbrio), ou seja, hidrólise e condensação são consecutivas.</a:t>
            </a:r>
          </a:p>
          <a:p>
            <a:pPr algn="just" eaLnBrk="1" hangingPunct="1"/>
            <a:r>
              <a:rPr lang="pt-BR">
                <a:latin typeface="Arial" charset="0"/>
              </a:rPr>
              <a:t>Como água e alcoxilano são imiscíveis, um solvente mutuo como álcool etílico é normalmente utilizado para fazer a reação em meio homogêneo. Por outro lado, o álcool não pode ser considerado apenas um solvente, já que ele participa das reações inversas de esterificação e alcoólise.</a:t>
            </a:r>
          </a:p>
          <a:p>
            <a:pPr eaLnBrk="1" hangingPunct="1"/>
            <a:r>
              <a:rPr lang="pt-BR">
                <a:latin typeface="Arial" charset="0"/>
              </a:rPr>
              <a:t>Em função das mudanças na concentrações dos reagentes, as variações estruturais são resultantes da taxa de competividade das reações entre estas três reações básicas. </a:t>
            </a:r>
          </a:p>
          <a:p>
            <a:pPr algn="just" eaLnBrk="1" hangingPunct="1"/>
            <a:endParaRPr lang="pt-BR">
              <a:latin typeface="Arial" charset="0"/>
            </a:endParaRPr>
          </a:p>
          <a:p>
            <a:pPr algn="just" eaLnBrk="1" hangingPunct="1"/>
            <a:endParaRPr lang="pt-BR">
              <a:latin typeface="Arial" charset="0"/>
            </a:endParaRPr>
          </a:p>
          <a:p>
            <a:pPr algn="just" eaLnBrk="1" hangingPunct="1"/>
            <a:endParaRPr lang="pt-BR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70E97-682B-6647-BDFD-26C42BCF7E18}" type="datetimeFigureOut">
              <a:rPr lang="en-US" smtClean="0"/>
              <a:t>4/3/11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3B636-C152-0144-BE01-FD9342D4F1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70E97-682B-6647-BDFD-26C42BCF7E18}" type="datetimeFigureOut">
              <a:rPr lang="en-US" smtClean="0"/>
              <a:t>4/3/11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3B636-C152-0144-BE01-FD9342D4F1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70E97-682B-6647-BDFD-26C42BCF7E18}" type="datetimeFigureOut">
              <a:rPr lang="en-US" smtClean="0"/>
              <a:t>4/3/11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3B636-C152-0144-BE01-FD9342D4F1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70E97-682B-6647-BDFD-26C42BCF7E18}" type="datetimeFigureOut">
              <a:rPr lang="en-US" smtClean="0"/>
              <a:t>4/3/11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3B636-C152-0144-BE01-FD9342D4F1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70E97-682B-6647-BDFD-26C42BCF7E18}" type="datetimeFigureOut">
              <a:rPr lang="en-US" smtClean="0"/>
              <a:t>4/3/11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3B636-C152-0144-BE01-FD9342D4F1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70E97-682B-6647-BDFD-26C42BCF7E18}" type="datetimeFigureOut">
              <a:rPr lang="en-US" smtClean="0"/>
              <a:t>4/3/11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3B636-C152-0144-BE01-FD9342D4F1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70E97-682B-6647-BDFD-26C42BCF7E18}" type="datetimeFigureOut">
              <a:rPr lang="en-US" smtClean="0"/>
              <a:t>4/3/11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3B636-C152-0144-BE01-FD9342D4F1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70E97-682B-6647-BDFD-26C42BCF7E18}" type="datetimeFigureOut">
              <a:rPr lang="en-US" smtClean="0"/>
              <a:t>4/3/11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3B636-C152-0144-BE01-FD9342D4F1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70E97-682B-6647-BDFD-26C42BCF7E18}" type="datetimeFigureOut">
              <a:rPr lang="en-US" smtClean="0"/>
              <a:t>4/3/11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3B636-C152-0144-BE01-FD9342D4F1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70E97-682B-6647-BDFD-26C42BCF7E18}" type="datetimeFigureOut">
              <a:rPr lang="en-US" smtClean="0"/>
              <a:t>4/3/11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3B636-C152-0144-BE01-FD9342D4F1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70E97-682B-6647-BDFD-26C42BCF7E18}" type="datetimeFigureOut">
              <a:rPr lang="en-US" smtClean="0"/>
              <a:t>4/3/11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3B636-C152-0144-BE01-FD9342D4F1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70E97-682B-6647-BDFD-26C42BCF7E18}" type="datetimeFigureOut">
              <a:rPr lang="en-US" smtClean="0"/>
              <a:t>4/3/11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3B636-C152-0144-BE01-FD9342D4F1E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oleObject" Target="../embeddings/oleObject1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4" Type="http://schemas.openxmlformats.org/officeDocument/2006/relationships/oleObject" Target="../embeddings/oleObject2.bin"/><Relationship Id="rId5" Type="http://schemas.openxmlformats.org/officeDocument/2006/relationships/oleObject" Target="../embeddings/oleObject3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Relationship Id="rId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30.jpeg"/><Relationship Id="rId5" Type="http://schemas.openxmlformats.org/officeDocument/2006/relationships/image" Target="../media/image31.jpeg"/><Relationship Id="rId6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4" Type="http://schemas.openxmlformats.org/officeDocument/2006/relationships/image" Target="../media/image36.jpeg"/><Relationship Id="rId5" Type="http://schemas.openxmlformats.org/officeDocument/2006/relationships/image" Target="../media/image37.jpeg"/><Relationship Id="rId6" Type="http://schemas.openxmlformats.org/officeDocument/2006/relationships/image" Target="../media/image38.jpeg"/><Relationship Id="rId7" Type="http://schemas.openxmlformats.org/officeDocument/2006/relationships/oleObject" Target="../embeddings/oleObject4.bin"/><Relationship Id="rId8" Type="http://schemas.openxmlformats.org/officeDocument/2006/relationships/oleObject" Target="../embeddings/oleObject5.bin"/><Relationship Id="rId9" Type="http://schemas.openxmlformats.org/officeDocument/2006/relationships/oleObject" Target="../embeddings/oleObject6.bin"/><Relationship Id="rId10" Type="http://schemas.openxmlformats.org/officeDocument/2006/relationships/oleObject" Target="../embeddings/oleObject7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4" Type="http://schemas.openxmlformats.org/officeDocument/2006/relationships/image" Target="../media/image40.jpeg"/><Relationship Id="rId5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4" Type="http://schemas.openxmlformats.org/officeDocument/2006/relationships/image" Target="../media/image42.jpeg"/><Relationship Id="rId5" Type="http://schemas.openxmlformats.org/officeDocument/2006/relationships/image" Target="../media/image40.jpeg"/><Relationship Id="rId6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Água</a:t>
            </a:r>
            <a:r>
              <a:rPr lang="en-US" dirty="0" smtClean="0"/>
              <a:t> </a:t>
            </a:r>
            <a:r>
              <a:rPr lang="en-US" dirty="0" err="1" smtClean="0"/>
              <a:t>como</a:t>
            </a:r>
            <a:r>
              <a:rPr lang="en-US" dirty="0" smtClean="0"/>
              <a:t> </a:t>
            </a:r>
            <a:r>
              <a:rPr lang="en-US" smtClean="0"/>
              <a:t>dispersante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~AUT0000"/>
          <p:cNvPicPr>
            <a:picLocks noChangeAspect="1" noChangeArrowheads="1"/>
          </p:cNvPicPr>
          <p:nvPr/>
        </p:nvPicPr>
        <p:blipFill>
          <a:blip r:embed="rId3">
            <a:lum bright="8000" contrast="-20000"/>
          </a:blip>
          <a:srcRect/>
          <a:stretch>
            <a:fillRect/>
          </a:stretch>
        </p:blipFill>
        <p:spPr bwMode="auto">
          <a:xfrm>
            <a:off x="0" y="1143000"/>
            <a:ext cx="9220200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152400"/>
            <a:ext cx="9144000" cy="1295400"/>
          </a:xfrm>
          <a:solidFill>
            <a:schemeClr val="folHlink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>
                <a:solidFill>
                  <a:srgbClr val="000000"/>
                </a:solidFill>
              </a:rPr>
              <a:t>Nanopartículas de hidroxoacetato de ferro (III) </a:t>
            </a:r>
            <a:r>
              <a:rPr lang="en-US" sz="2400" b="1">
                <a:solidFill>
                  <a:srgbClr val="000000"/>
                </a:solidFill>
              </a:rPr>
              <a:t>(de Fe(CO)</a:t>
            </a:r>
            <a:r>
              <a:rPr lang="en-US" sz="2400" b="1" baseline="-25000">
                <a:solidFill>
                  <a:srgbClr val="000000"/>
                </a:solidFill>
              </a:rPr>
              <a:t>5</a:t>
            </a:r>
            <a:r>
              <a:rPr lang="en-US" sz="2400" b="1">
                <a:solidFill>
                  <a:srgbClr val="000000"/>
                </a:solidFill>
              </a:rPr>
              <a:t>, JCIS 1981)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685800" y="4572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4000">
                <a:solidFill>
                  <a:srgbClr val="000000"/>
                </a:solidFill>
                <a:latin typeface="Arial Narrow" charset="0"/>
              </a:rPr>
              <a:t>Formação de partículas, géis e vidros</a:t>
            </a:r>
            <a:endParaRPr lang="pt-BR" sz="4400">
              <a:solidFill>
                <a:srgbClr val="000000"/>
              </a:solidFill>
              <a:latin typeface="Arial Narrow" charset="0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762000" y="1600200"/>
            <a:ext cx="7543800" cy="3693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>
              <a:buClr>
                <a:srgbClr val="CCFF33"/>
              </a:buClr>
              <a:buSzPct val="70000"/>
              <a:buFont typeface="Wingdings" charset="2"/>
              <a:buNone/>
              <a:tabLst>
                <a:tab pos="4762500" algn="l"/>
              </a:tabLst>
            </a:pPr>
            <a:r>
              <a:rPr lang="en-US" sz="26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h</a:t>
            </a:r>
            <a:r>
              <a:rPr lang="pt-BR" sz="26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idrólise</a:t>
            </a:r>
            <a:endParaRPr lang="en-US" sz="26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ctr" eaLnBrk="0" hangingPunct="0">
              <a:buClr>
                <a:srgbClr val="CCFF33"/>
              </a:buClr>
              <a:buSzPct val="70000"/>
              <a:buFont typeface="Wingdings" charset="2"/>
              <a:buNone/>
              <a:tabLst>
                <a:tab pos="4762500" algn="l"/>
              </a:tabLst>
            </a:pPr>
            <a:r>
              <a:rPr lang="en-US" sz="26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≡Si-OR + H</a:t>
            </a:r>
            <a:r>
              <a:rPr lang="en-US" sz="2600" baseline="-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2</a:t>
            </a:r>
            <a:r>
              <a:rPr lang="en-US" sz="26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O </a:t>
            </a:r>
            <a:r>
              <a:rPr lang="pt-BR" sz="2600" dirty="0">
                <a:solidFill>
                  <a:srgbClr val="000000"/>
                </a:solidFill>
                <a:latin typeface="Lucida Sans Unicode" charset="0"/>
              </a:rPr>
              <a:t>⇄</a:t>
            </a:r>
            <a:r>
              <a:rPr lang="en-US" sz="26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≡Si-OH +ROH</a:t>
            </a:r>
          </a:p>
          <a:p>
            <a:pPr algn="ctr" eaLnBrk="0" hangingPunct="0">
              <a:buClr>
                <a:srgbClr val="CCFF33"/>
              </a:buClr>
              <a:buSzPct val="70000"/>
              <a:buFont typeface="Wingdings" charset="2"/>
              <a:buNone/>
              <a:tabLst>
                <a:tab pos="4762500" algn="l"/>
              </a:tabLst>
            </a:pPr>
            <a:r>
              <a:rPr lang="en-US" sz="26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esterifica</a:t>
            </a:r>
            <a:r>
              <a:rPr lang="pt-BR" sz="26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ção</a:t>
            </a:r>
            <a:endParaRPr lang="en-US" sz="26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ctr" eaLnBrk="0" hangingPunct="0">
              <a:buClr>
                <a:srgbClr val="CCFF33"/>
              </a:buClr>
              <a:buSzPct val="70000"/>
              <a:buFont typeface="Wingdings" charset="2"/>
              <a:buNone/>
              <a:tabLst>
                <a:tab pos="4762500" algn="l"/>
              </a:tabLst>
            </a:pPr>
            <a:r>
              <a:rPr lang="en-US" sz="26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condensa</a:t>
            </a:r>
            <a:r>
              <a:rPr lang="pt-BR" sz="26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ção</a:t>
            </a:r>
            <a:r>
              <a:rPr lang="pt-BR" sz="26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com eliminação de álcool</a:t>
            </a:r>
            <a:endParaRPr lang="en-US" sz="26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ctr" eaLnBrk="0" hangingPunct="0">
              <a:buClr>
                <a:srgbClr val="CCFF33"/>
              </a:buClr>
              <a:buSzPct val="70000"/>
              <a:buFont typeface="Wingdings" charset="2"/>
              <a:buNone/>
              <a:tabLst>
                <a:tab pos="4762500" algn="l"/>
              </a:tabLst>
            </a:pPr>
            <a:r>
              <a:rPr lang="en-US" sz="26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≡Si-OR + ≡Si-OH </a:t>
            </a:r>
            <a:r>
              <a:rPr lang="pt-BR" sz="2600" dirty="0">
                <a:solidFill>
                  <a:srgbClr val="000000"/>
                </a:solidFill>
                <a:latin typeface="Lucida Sans Unicode" charset="0"/>
              </a:rPr>
              <a:t>⇄</a:t>
            </a:r>
            <a:r>
              <a:rPr lang="pt-BR" sz="2600" dirty="0">
                <a:solidFill>
                  <a:srgbClr val="000000"/>
                </a:solidFill>
                <a:latin typeface="Times New Roman" charset="0"/>
                <a:ea typeface="Arial Unicode MS" charset="0"/>
                <a:cs typeface="Arial Unicode MS" charset="0"/>
              </a:rPr>
              <a:t> </a:t>
            </a:r>
            <a:r>
              <a:rPr lang="en-US" sz="26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≡Si-O-Si≡ + ROH</a:t>
            </a:r>
          </a:p>
          <a:p>
            <a:pPr algn="ctr" eaLnBrk="0" hangingPunct="0">
              <a:buClr>
                <a:srgbClr val="CCFF33"/>
              </a:buClr>
              <a:buSzPct val="70000"/>
              <a:buFont typeface="Wingdings" charset="2"/>
              <a:buNone/>
              <a:tabLst>
                <a:tab pos="4762500" algn="l"/>
              </a:tabLst>
            </a:pPr>
            <a:r>
              <a:rPr lang="pt-BR" sz="26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alcoólise</a:t>
            </a:r>
            <a:endParaRPr lang="en-US" sz="26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ctr" eaLnBrk="0" hangingPunct="0">
              <a:buClr>
                <a:srgbClr val="CCFF33"/>
              </a:buClr>
              <a:buSzPct val="70000"/>
              <a:buFont typeface="Wingdings" charset="2"/>
              <a:buNone/>
              <a:tabLst>
                <a:tab pos="4762500" algn="l"/>
              </a:tabLst>
            </a:pPr>
            <a:r>
              <a:rPr lang="pt-BR" sz="26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condensação</a:t>
            </a:r>
            <a:endParaRPr lang="en-US" sz="26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ctr" eaLnBrk="0" hangingPunct="0">
              <a:buClr>
                <a:srgbClr val="CCFF33"/>
              </a:buClr>
              <a:buSzPct val="70000"/>
              <a:buFont typeface="Wingdings" charset="2"/>
              <a:buNone/>
              <a:tabLst>
                <a:tab pos="4762500" algn="l"/>
              </a:tabLst>
            </a:pPr>
            <a:r>
              <a:rPr lang="en-US" sz="26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≡Si-OH + ≡Si-OH </a:t>
            </a:r>
            <a:r>
              <a:rPr lang="pt-BR" sz="2600" dirty="0">
                <a:solidFill>
                  <a:srgbClr val="000000"/>
                </a:solidFill>
                <a:latin typeface="Lucida Sans Unicode" charset="0"/>
              </a:rPr>
              <a:t>⇄</a:t>
            </a:r>
            <a:r>
              <a:rPr lang="en-US" sz="2600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≡Si-O-Si≡ + H</a:t>
            </a:r>
            <a:r>
              <a:rPr lang="en-US" sz="2600" baseline="-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2</a:t>
            </a:r>
            <a:r>
              <a:rPr lang="en-US" sz="26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O</a:t>
            </a:r>
          </a:p>
          <a:p>
            <a:pPr algn="ctr" eaLnBrk="0" hangingPunct="0">
              <a:buClr>
                <a:srgbClr val="CCFF33"/>
              </a:buClr>
              <a:buSzPct val="70000"/>
              <a:buFont typeface="Wingdings" charset="2"/>
              <a:buNone/>
              <a:tabLst>
                <a:tab pos="4762500" algn="l"/>
              </a:tabLst>
            </a:pPr>
            <a:r>
              <a:rPr lang="pt-BR" sz="26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hidrólise</a:t>
            </a:r>
            <a:endParaRPr lang="en-US" sz="26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28600" y="5334000"/>
            <a:ext cx="8534400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just" eaLnBrk="0" hangingPunct="0">
              <a:buClr>
                <a:srgbClr val="CCFF33"/>
              </a:buClr>
              <a:buSzPct val="70000"/>
              <a:buFont typeface="Wingdings" charset="2"/>
              <a:buNone/>
            </a:pPr>
            <a:r>
              <a:rPr lang="pt-BR" sz="2600" b="0" i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    </a:t>
            </a:r>
            <a:r>
              <a:rPr lang="pt-BR" sz="2400" i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Em excesso de água</a:t>
            </a:r>
            <a:r>
              <a:rPr lang="en-US" sz="2400" i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pt-BR" sz="2400" i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a reação não ocorre de forma completa gerando uma gama de espécies intermediárias  </a:t>
            </a:r>
            <a:r>
              <a:rPr lang="en-US" sz="2400" i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[SiO</a:t>
            </a:r>
            <a:r>
              <a:rPr lang="en-US" sz="2400" i="1" baseline="-250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x</a:t>
            </a:r>
            <a:r>
              <a:rPr lang="en-US" sz="2400" i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(OH)</a:t>
            </a:r>
            <a:r>
              <a:rPr lang="en-US" sz="2400" i="1" baseline="-250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y</a:t>
            </a:r>
            <a:r>
              <a:rPr lang="en-US" sz="2400" i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(OR)</a:t>
            </a:r>
            <a:r>
              <a:rPr lang="en-US" sz="2400" i="1" baseline="-250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z</a:t>
            </a:r>
            <a:r>
              <a:rPr lang="en-US" sz="2400" i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]</a:t>
            </a:r>
            <a:r>
              <a:rPr lang="pt-BR" sz="2400" i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com vários graus de hidrólise e condensação</a:t>
            </a:r>
            <a:r>
              <a:rPr lang="en-US" sz="2400" i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3276600" y="685800"/>
            <a:ext cx="32591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4000">
                <a:solidFill>
                  <a:srgbClr val="000000"/>
                </a:solidFill>
                <a:latin typeface="Times New Roman" charset="0"/>
              </a:rPr>
              <a:t>P</a:t>
            </a:r>
            <a:r>
              <a:rPr lang="pt-BR" sz="4000">
                <a:solidFill>
                  <a:srgbClr val="000000"/>
                </a:solidFill>
                <a:latin typeface="Times New Roman" charset="0"/>
              </a:rPr>
              <a:t>olimerização</a:t>
            </a:r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3238500" y="2597150"/>
            <a:ext cx="431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000">
                <a:solidFill>
                  <a:srgbClr val="000000"/>
                </a:solidFill>
              </a:rPr>
              <a:t>pH 7-10, na ausência de sal</a:t>
            </a: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342900" y="3511550"/>
            <a:ext cx="1600200" cy="2197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000">
                <a:solidFill>
                  <a:srgbClr val="000000"/>
                </a:solidFill>
              </a:rPr>
              <a:t>pH &lt;7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000">
                <a:solidFill>
                  <a:srgbClr val="000000"/>
                </a:solidFill>
              </a:rPr>
              <a:t>ou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000">
                <a:solidFill>
                  <a:srgbClr val="000000"/>
                </a:solidFill>
              </a:rPr>
              <a:t>pH 7-10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000">
                <a:solidFill>
                  <a:srgbClr val="000000"/>
                </a:solidFill>
              </a:rPr>
              <a:t>na presença de sal</a:t>
            </a:r>
          </a:p>
        </p:txBody>
      </p:sp>
      <p:sp>
        <p:nvSpPr>
          <p:cNvPr id="33798" name="Line 5"/>
          <p:cNvSpPr>
            <a:spLocks noChangeShapeType="1"/>
          </p:cNvSpPr>
          <p:nvPr/>
        </p:nvSpPr>
        <p:spPr bwMode="auto">
          <a:xfrm>
            <a:off x="2514600" y="3130550"/>
            <a:ext cx="5943600" cy="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9" name="Line 6"/>
          <p:cNvSpPr>
            <a:spLocks noChangeShapeType="1"/>
          </p:cNvSpPr>
          <p:nvPr/>
        </p:nvSpPr>
        <p:spPr bwMode="auto">
          <a:xfrm>
            <a:off x="1778000" y="3395663"/>
            <a:ext cx="0" cy="2671762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00" name="Text Box 7"/>
          <p:cNvSpPr txBox="1">
            <a:spLocks noChangeArrowheads="1"/>
          </p:cNvSpPr>
          <p:nvPr/>
        </p:nvSpPr>
        <p:spPr bwMode="auto">
          <a:xfrm>
            <a:off x="38100" y="1295400"/>
            <a:ext cx="2409825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200">
                <a:solidFill>
                  <a:srgbClr val="000000"/>
                </a:solidFill>
              </a:rPr>
              <a:t>Monômero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sz="2200">
              <a:solidFill>
                <a:srgbClr val="000000"/>
              </a:solidFill>
            </a:endParaRP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200">
                <a:solidFill>
                  <a:srgbClr val="000000"/>
                </a:solidFill>
              </a:rPr>
              <a:t>Polímero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sz="2200">
              <a:solidFill>
                <a:srgbClr val="000000"/>
              </a:solidFill>
            </a:endParaRP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200">
                <a:solidFill>
                  <a:srgbClr val="000000"/>
                </a:solidFill>
              </a:rPr>
              <a:t>Partícula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sz="2200">
              <a:solidFill>
                <a:srgbClr val="000000"/>
              </a:solidFill>
            </a:endParaRPr>
          </a:p>
        </p:txBody>
      </p:sp>
      <p:sp>
        <p:nvSpPr>
          <p:cNvPr id="33801" name="Line 8"/>
          <p:cNvSpPr>
            <a:spLocks noChangeShapeType="1"/>
          </p:cNvSpPr>
          <p:nvPr/>
        </p:nvSpPr>
        <p:spPr bwMode="auto">
          <a:xfrm flipH="1">
            <a:off x="1724025" y="2667000"/>
            <a:ext cx="0" cy="22860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02" name="Line 9"/>
          <p:cNvSpPr>
            <a:spLocks noChangeShapeType="1"/>
          </p:cNvSpPr>
          <p:nvPr/>
        </p:nvSpPr>
        <p:spPr bwMode="auto">
          <a:xfrm flipH="1">
            <a:off x="1724025" y="2057400"/>
            <a:ext cx="0" cy="22860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1943100" y="3130550"/>
          <a:ext cx="6858000" cy="3016250"/>
        </p:xfrm>
        <a:graphic>
          <a:graphicData uri="http://schemas.openxmlformats.org/presentationml/2006/ole">
            <p:oleObj spid="_x0000_s317442" name="Imagem de bitmap" r:id="rId4" imgW="8209524" imgH="3610479" progId="Paint.Picture">
              <p:embed/>
            </p:oleObj>
          </a:graphicData>
        </a:graphic>
      </p:graphicFrame>
      <p:sp>
        <p:nvSpPr>
          <p:cNvPr id="33803" name="Line 11"/>
          <p:cNvSpPr>
            <a:spLocks noChangeShapeType="1"/>
          </p:cNvSpPr>
          <p:nvPr/>
        </p:nvSpPr>
        <p:spPr bwMode="auto">
          <a:xfrm>
            <a:off x="2019300" y="3054350"/>
            <a:ext cx="6400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04" name="Line 12"/>
          <p:cNvSpPr>
            <a:spLocks noChangeShapeType="1"/>
          </p:cNvSpPr>
          <p:nvPr/>
        </p:nvSpPr>
        <p:spPr bwMode="auto">
          <a:xfrm>
            <a:off x="1866900" y="3206750"/>
            <a:ext cx="0" cy="2590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05" name="Line 13"/>
          <p:cNvSpPr>
            <a:spLocks noChangeShapeType="1"/>
          </p:cNvSpPr>
          <p:nvPr/>
        </p:nvSpPr>
        <p:spPr bwMode="auto">
          <a:xfrm>
            <a:off x="1257300" y="1682750"/>
            <a:ext cx="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06" name="Line 14"/>
          <p:cNvSpPr>
            <a:spLocks noChangeShapeType="1"/>
          </p:cNvSpPr>
          <p:nvPr/>
        </p:nvSpPr>
        <p:spPr bwMode="auto">
          <a:xfrm>
            <a:off x="1257300" y="2368550"/>
            <a:ext cx="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07" name="Rectangle 15"/>
          <p:cNvSpPr>
            <a:spLocks noChangeArrowheads="1"/>
          </p:cNvSpPr>
          <p:nvPr/>
        </p:nvSpPr>
        <p:spPr bwMode="auto">
          <a:xfrm>
            <a:off x="5334000" y="6226175"/>
            <a:ext cx="3230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000" b="0" i="1">
                <a:solidFill>
                  <a:srgbClr val="000000"/>
                </a:solidFill>
                <a:ea typeface="Times New Roman" charset="0"/>
                <a:cs typeface="Times New Roman" charset="0"/>
              </a:rPr>
              <a:t>Brinker and Scherrer, 1990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2"/>
          <p:cNvSpPr>
            <a:spLocks noChangeArrowheads="1"/>
          </p:cNvSpPr>
          <p:nvPr/>
        </p:nvSpPr>
        <p:spPr bwMode="auto">
          <a:xfrm>
            <a:off x="914400" y="968514"/>
            <a:ext cx="7086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4000" dirty="0" smtClean="0">
                <a:solidFill>
                  <a:srgbClr val="000000"/>
                </a:solidFill>
                <a:latin typeface="Arial Narrow" charset="0"/>
              </a:rPr>
              <a:t>As partículas </a:t>
            </a:r>
            <a:r>
              <a:rPr lang="pt-BR" sz="4000" dirty="0">
                <a:solidFill>
                  <a:srgbClr val="000000"/>
                </a:solidFill>
                <a:latin typeface="Arial Narrow" charset="0"/>
              </a:rPr>
              <a:t>são uniformes?</a:t>
            </a:r>
          </a:p>
        </p:txBody>
      </p:sp>
      <p:sp>
        <p:nvSpPr>
          <p:cNvPr id="35845" name="Rectangle 3"/>
          <p:cNvSpPr>
            <a:spLocks noChangeArrowheads="1"/>
          </p:cNvSpPr>
          <p:nvPr/>
        </p:nvSpPr>
        <p:spPr bwMode="auto">
          <a:xfrm>
            <a:off x="533400" y="1981200"/>
            <a:ext cx="447677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100000"/>
              </a:lnSpc>
              <a:buClr>
                <a:srgbClr val="00FF00"/>
              </a:buClr>
            </a:pP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Distribuição</a:t>
            </a: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 dos </a:t>
            </a: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constituintes</a:t>
            </a: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químicos</a:t>
            </a: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:</a:t>
            </a:r>
          </a:p>
          <a:p>
            <a:pPr marL="342900" indent="-342900">
              <a:lnSpc>
                <a:spcPct val="100000"/>
              </a:lnSpc>
              <a:buClr>
                <a:srgbClr val="00FF00"/>
              </a:buClr>
            </a:pP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	no interior das </a:t>
            </a: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partículas</a:t>
            </a: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?</a:t>
            </a:r>
          </a:p>
          <a:p>
            <a:pPr marL="342900" indent="-342900">
              <a:lnSpc>
                <a:spcPct val="100000"/>
              </a:lnSpc>
              <a:buClr>
                <a:srgbClr val="00FF00"/>
              </a:buClr>
            </a:pP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	entre </a:t>
            </a: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diferentes</a:t>
            </a: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partículas</a:t>
            </a: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?</a:t>
            </a:r>
          </a:p>
          <a:p>
            <a:pPr marL="342900" indent="-342900">
              <a:lnSpc>
                <a:spcPct val="100000"/>
              </a:lnSpc>
              <a:buClr>
                <a:srgbClr val="00FF00"/>
              </a:buClr>
            </a:pP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Outras</a:t>
            </a: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questões</a:t>
            </a: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:</a:t>
            </a:r>
          </a:p>
          <a:p>
            <a:pPr marL="342900" indent="-342900">
              <a:lnSpc>
                <a:spcPct val="100000"/>
              </a:lnSpc>
              <a:buClr>
                <a:srgbClr val="00FF00"/>
              </a:buClr>
            </a:pP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	</a:t>
            </a: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distribuição</a:t>
            </a: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 de </a:t>
            </a: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cargas</a:t>
            </a: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elétricas</a:t>
            </a:r>
            <a:endParaRPr lang="en-US" sz="2800" dirty="0" smtClean="0">
              <a:solidFill>
                <a:srgbClr val="000000"/>
              </a:solidFill>
              <a:latin typeface="Arial Narrow" charset="0"/>
            </a:endParaRPr>
          </a:p>
          <a:p>
            <a:pPr marL="342900" indent="-342900">
              <a:lnSpc>
                <a:spcPct val="100000"/>
              </a:lnSpc>
              <a:buClr>
                <a:srgbClr val="00FF00"/>
              </a:buClr>
            </a:pP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	</a:t>
            </a: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capacidade</a:t>
            </a: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 de </a:t>
            </a: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formação</a:t>
            </a: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 de </a:t>
            </a: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filmes</a:t>
            </a:r>
            <a:endParaRPr lang="en-US" sz="2800" dirty="0" smtClean="0">
              <a:solidFill>
                <a:srgbClr val="000000"/>
              </a:solidFill>
              <a:latin typeface="Arial Narrow" charset="0"/>
            </a:endParaRPr>
          </a:p>
          <a:p>
            <a:pPr marL="342900" indent="-342900">
              <a:lnSpc>
                <a:spcPct val="100000"/>
              </a:lnSpc>
              <a:buClr>
                <a:srgbClr val="00FF00"/>
              </a:buClr>
            </a:pP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	</a:t>
            </a: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localização</a:t>
            </a: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e</a:t>
            </a: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distribuição</a:t>
            </a:r>
            <a:r>
              <a:rPr lang="en-US" sz="2800" dirty="0" smtClean="0">
                <a:solidFill>
                  <a:srgbClr val="000000"/>
                </a:solidFill>
                <a:latin typeface="Arial Narrow" charset="0"/>
              </a:rPr>
              <a:t> de </a:t>
            </a:r>
            <a:r>
              <a:rPr lang="en-US" sz="2800" dirty="0" err="1" smtClean="0">
                <a:solidFill>
                  <a:srgbClr val="000000"/>
                </a:solidFill>
                <a:latin typeface="Arial Narrow" charset="0"/>
              </a:rPr>
              <a:t>adsorbatos</a:t>
            </a:r>
            <a:endParaRPr lang="en-US" sz="2800" dirty="0" smtClean="0">
              <a:solidFill>
                <a:srgbClr val="000000"/>
              </a:solidFill>
              <a:latin typeface="Arial Narrow" charset="0"/>
            </a:endParaRPr>
          </a:p>
          <a:p>
            <a:pPr marL="342900" indent="-342900">
              <a:lnSpc>
                <a:spcPct val="100000"/>
              </a:lnSpc>
              <a:buClr>
                <a:srgbClr val="00FF00"/>
              </a:buClr>
            </a:pPr>
            <a:endParaRPr lang="pt-BR" dirty="0">
              <a:solidFill>
                <a:srgbClr val="000000"/>
              </a:solidFill>
              <a:latin typeface="Arial Narrow" charset="0"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5125248" y="2590800"/>
            <a:ext cx="3810000" cy="2036284"/>
            <a:chOff x="3692" y="1638"/>
            <a:chExt cx="1012" cy="527"/>
          </a:xfrm>
        </p:grpSpPr>
        <p:sp>
          <p:nvSpPr>
            <p:cNvPr id="35847" name="Oval 4"/>
            <p:cNvSpPr>
              <a:spLocks noChangeAspect="1" noChangeArrowheads="1"/>
            </p:cNvSpPr>
            <p:nvPr/>
          </p:nvSpPr>
          <p:spPr bwMode="auto">
            <a:xfrm>
              <a:off x="3965" y="1950"/>
              <a:ext cx="192" cy="192"/>
            </a:xfrm>
            <a:prstGeom prst="ellipse">
              <a:avLst/>
            </a:prstGeom>
            <a:solidFill>
              <a:srgbClr val="FFFF99"/>
            </a:solidFill>
            <a:ln w="76200">
              <a:solidFill>
                <a:srgbClr val="FFFF99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sz="2400" b="0">
                <a:latin typeface="Times New Roman" charset="0"/>
              </a:endParaRPr>
            </a:p>
          </p:txBody>
        </p:sp>
        <p:sp>
          <p:nvSpPr>
            <p:cNvPr id="35848" name="Oval 5"/>
            <p:cNvSpPr>
              <a:spLocks noChangeAspect="1" noChangeArrowheads="1"/>
            </p:cNvSpPr>
            <p:nvPr/>
          </p:nvSpPr>
          <p:spPr bwMode="auto">
            <a:xfrm>
              <a:off x="3696" y="1950"/>
              <a:ext cx="192" cy="192"/>
            </a:xfrm>
            <a:prstGeom prst="ellipse">
              <a:avLst/>
            </a:prstGeom>
            <a:solidFill>
              <a:srgbClr val="FF9900"/>
            </a:solidFill>
            <a:ln w="76200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sz="2400" b="0">
                <a:latin typeface="Times New Roman" charset="0"/>
              </a:endParaRPr>
            </a:p>
          </p:txBody>
        </p:sp>
        <p:sp>
          <p:nvSpPr>
            <p:cNvPr id="35849" name="Oval 6"/>
            <p:cNvSpPr>
              <a:spLocks noChangeAspect="1" noChangeArrowheads="1"/>
            </p:cNvSpPr>
            <p:nvPr/>
          </p:nvSpPr>
          <p:spPr bwMode="auto">
            <a:xfrm>
              <a:off x="3961" y="1655"/>
              <a:ext cx="191" cy="191"/>
            </a:xfrm>
            <a:prstGeom prst="ellipse">
              <a:avLst/>
            </a:prstGeom>
            <a:solidFill>
              <a:srgbClr val="FF9900"/>
            </a:solidFill>
            <a:ln w="76200">
              <a:solidFill>
                <a:srgbClr val="FFFF99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50" name="Oval 7"/>
            <p:cNvSpPr>
              <a:spLocks noChangeAspect="1" noChangeArrowheads="1"/>
            </p:cNvSpPr>
            <p:nvPr/>
          </p:nvSpPr>
          <p:spPr bwMode="auto">
            <a:xfrm>
              <a:off x="3692" y="1655"/>
              <a:ext cx="192" cy="191"/>
            </a:xfrm>
            <a:prstGeom prst="ellipse">
              <a:avLst/>
            </a:prstGeom>
            <a:solidFill>
              <a:srgbClr val="FFFF99"/>
            </a:solidFill>
            <a:ln w="76200">
              <a:solidFill>
                <a:srgbClr val="FFFF99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sz="2400" b="0">
                <a:latin typeface="Times New Roman" charset="0"/>
              </a:endParaRPr>
            </a:p>
          </p:txBody>
        </p:sp>
        <p:sp>
          <p:nvSpPr>
            <p:cNvPr id="35851" name="Oval 8"/>
            <p:cNvSpPr>
              <a:spLocks noChangeAspect="1" noChangeArrowheads="1"/>
            </p:cNvSpPr>
            <p:nvPr/>
          </p:nvSpPr>
          <p:spPr bwMode="auto">
            <a:xfrm>
              <a:off x="4229" y="1655"/>
              <a:ext cx="192" cy="191"/>
            </a:xfrm>
            <a:prstGeom prst="ellipse">
              <a:avLst/>
            </a:prstGeom>
            <a:solidFill>
              <a:srgbClr val="FFFF99"/>
            </a:solidFill>
            <a:ln w="76200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sz="2400" b="0">
                <a:latin typeface="Times New Roman" charset="0"/>
              </a:endParaRPr>
            </a:p>
          </p:txBody>
        </p:sp>
        <p:sp>
          <p:nvSpPr>
            <p:cNvPr id="35852" name="AutoShape 9"/>
            <p:cNvSpPr>
              <a:spLocks noChangeAspect="1" noChangeArrowheads="1"/>
            </p:cNvSpPr>
            <p:nvPr/>
          </p:nvSpPr>
          <p:spPr bwMode="auto">
            <a:xfrm>
              <a:off x="3807" y="1693"/>
              <a:ext cx="77" cy="76"/>
            </a:xfrm>
            <a:prstGeom prst="octagon">
              <a:avLst>
                <a:gd name="adj" fmla="val 29287"/>
              </a:avLst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53" name="AutoShape 10"/>
            <p:cNvSpPr>
              <a:spLocks noChangeAspect="1" noChangeArrowheads="1"/>
            </p:cNvSpPr>
            <p:nvPr/>
          </p:nvSpPr>
          <p:spPr bwMode="auto">
            <a:xfrm>
              <a:off x="3730" y="1769"/>
              <a:ext cx="77" cy="77"/>
            </a:xfrm>
            <a:prstGeom prst="octagon">
              <a:avLst>
                <a:gd name="adj" fmla="val 29287"/>
              </a:avLst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54" name="AutoShape 11"/>
            <p:cNvSpPr>
              <a:spLocks noChangeAspect="1" noChangeArrowheads="1"/>
            </p:cNvSpPr>
            <p:nvPr/>
          </p:nvSpPr>
          <p:spPr bwMode="auto">
            <a:xfrm>
              <a:off x="3692" y="1655"/>
              <a:ext cx="77" cy="76"/>
            </a:xfrm>
            <a:prstGeom prst="octagon">
              <a:avLst>
                <a:gd name="adj" fmla="val 29287"/>
              </a:avLst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aphicFrame>
          <p:nvGraphicFramePr>
            <p:cNvPr id="35842" name="Object 2"/>
            <p:cNvGraphicFramePr>
              <a:graphicFrameLocks noChangeAspect="1"/>
            </p:cNvGraphicFramePr>
            <p:nvPr/>
          </p:nvGraphicFramePr>
          <p:xfrm>
            <a:off x="4224" y="1931"/>
            <a:ext cx="234" cy="234"/>
          </p:xfrm>
          <a:graphic>
            <a:graphicData uri="http://schemas.openxmlformats.org/presentationml/2006/ole">
              <p:oleObj spid="_x0000_s319490" name="Imagem de bitmap" r:id="rId4" imgW="371527" imgH="371527" progId="Paint.Picture">
                <p:embed/>
              </p:oleObj>
            </a:graphicData>
          </a:graphic>
        </p:graphicFrame>
        <p:graphicFrame>
          <p:nvGraphicFramePr>
            <p:cNvPr id="35843" name="Object 3"/>
            <p:cNvGraphicFramePr>
              <a:graphicFrameLocks noChangeAspect="1"/>
            </p:cNvGraphicFramePr>
            <p:nvPr/>
          </p:nvGraphicFramePr>
          <p:xfrm>
            <a:off x="4470" y="1638"/>
            <a:ext cx="234" cy="234"/>
          </p:xfrm>
          <a:graphic>
            <a:graphicData uri="http://schemas.openxmlformats.org/presentationml/2006/ole">
              <p:oleObj spid="_x0000_s319491" name="Imagem de bitmap" r:id="rId5" imgW="371527" imgH="371527" progId="Paint.Picture">
                <p:embed/>
              </p:oleObj>
            </a:graphicData>
          </a:graphic>
        </p:graphicFrame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81000" y="1276350"/>
            <a:ext cx="8458200" cy="5588000"/>
            <a:chOff x="0" y="0"/>
            <a:chExt cx="5760" cy="3923"/>
          </a:xfrm>
        </p:grpSpPr>
        <p:pic>
          <p:nvPicPr>
            <p:cNvPr id="37892" name="Picture 3" descr="F:\Usuarios\M.Carmo\PSHEMA\FRA7.PCX"/>
            <p:cNvPicPr>
              <a:picLocks noChangeAspect="1" noChangeArrowheads="1"/>
            </p:cNvPicPr>
            <p:nvPr/>
          </p:nvPicPr>
          <p:blipFill>
            <a:blip r:embed="rId2"/>
            <a:srcRect b="9445"/>
            <a:stretch>
              <a:fillRect/>
            </a:stretch>
          </p:blipFill>
          <p:spPr bwMode="auto">
            <a:xfrm>
              <a:off x="0" y="0"/>
              <a:ext cx="5760" cy="3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5168" y="3616"/>
              <a:ext cx="592" cy="307"/>
              <a:chOff x="4736" y="3624"/>
              <a:chExt cx="592" cy="307"/>
            </a:xfrm>
          </p:grpSpPr>
          <p:sp>
            <p:nvSpPr>
              <p:cNvPr id="37894" name="Rectangle 5"/>
              <p:cNvSpPr>
                <a:spLocks noChangeArrowheads="1"/>
              </p:cNvSpPr>
              <p:nvPr/>
            </p:nvSpPr>
            <p:spPr bwMode="auto">
              <a:xfrm>
                <a:off x="4736" y="3624"/>
                <a:ext cx="568" cy="280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7895" name="Text Box 6"/>
              <p:cNvSpPr txBox="1">
                <a:spLocks noChangeArrowheads="1"/>
              </p:cNvSpPr>
              <p:nvPr/>
            </p:nvSpPr>
            <p:spPr bwMode="auto">
              <a:xfrm>
                <a:off x="4795" y="3708"/>
                <a:ext cx="533" cy="2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buFontTx/>
                  <a:buNone/>
                </a:pPr>
                <a:r>
                  <a:rPr lang="pt-BR" sz="1600">
                    <a:solidFill>
                      <a:schemeClr val="accent2"/>
                    </a:solidFill>
                  </a:rPr>
                  <a:t>1 </a:t>
                </a:r>
                <a:r>
                  <a:rPr lang="pt-BR" sz="1600">
                    <a:solidFill>
                      <a:schemeClr val="accent2"/>
                    </a:solidFill>
                    <a:sym typeface="Symbol" charset="2"/>
                  </a:rPr>
                  <a:t>m</a:t>
                </a:r>
                <a:endParaRPr lang="pt-BR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7896" name="Line 7"/>
              <p:cNvSpPr>
                <a:spLocks noChangeShapeType="1"/>
              </p:cNvSpPr>
              <p:nvPr/>
            </p:nvSpPr>
            <p:spPr bwMode="auto">
              <a:xfrm>
                <a:off x="4832" y="3704"/>
                <a:ext cx="344" cy="0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09600" y="762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err="1" smtClean="0">
                <a:solidFill>
                  <a:schemeClr val="accent6"/>
                </a:solidFill>
                <a:ea typeface="+mj-ea"/>
                <a:cs typeface="+mj-cs"/>
              </a:rPr>
              <a:t>Partículas</a:t>
            </a:r>
            <a:r>
              <a:rPr lang="en-US" dirty="0" smtClean="0">
                <a:solidFill>
                  <a:schemeClr val="accent6"/>
                </a:solidFill>
                <a:ea typeface="+mj-ea"/>
                <a:cs typeface="+mj-cs"/>
              </a:rPr>
              <a:t> MUITO </a:t>
            </a:r>
            <a:r>
              <a:rPr lang="en-US" dirty="0" err="1" smtClean="0">
                <a:solidFill>
                  <a:schemeClr val="accent6"/>
                </a:solidFill>
                <a:ea typeface="+mj-ea"/>
                <a:cs typeface="+mj-cs"/>
              </a:rPr>
              <a:t>uniformes</a:t>
            </a:r>
            <a:r>
              <a:rPr lang="en-US" dirty="0" smtClean="0">
                <a:solidFill>
                  <a:schemeClr val="accent6"/>
                </a:solidFill>
                <a:ea typeface="+mj-ea"/>
                <a:cs typeface="+mj-cs"/>
              </a:rPr>
              <a:t>: </a:t>
            </a:r>
            <a:r>
              <a:rPr lang="en-US" dirty="0" err="1" smtClean="0">
                <a:solidFill>
                  <a:schemeClr val="accent6"/>
                </a:solidFill>
                <a:ea typeface="+mj-ea"/>
                <a:cs typeface="+mj-cs"/>
              </a:rPr>
              <a:t>macrocristal</a:t>
            </a:r>
            <a:endParaRPr lang="en-US" dirty="0" smtClean="0">
              <a:solidFill>
                <a:schemeClr val="accent6"/>
              </a:solidFill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457200" y="663575"/>
            <a:ext cx="8077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4000">
                <a:solidFill>
                  <a:srgbClr val="000000"/>
                </a:solidFill>
                <a:latin typeface="Arial Narrow" charset="0"/>
              </a:rPr>
              <a:t>Métodos de caracterização </a:t>
            </a:r>
            <a:endParaRPr lang="pt-BR" sz="4000">
              <a:solidFill>
                <a:srgbClr val="000000"/>
              </a:solidFill>
              <a:latin typeface="Arial Narrow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09600" y="1828800"/>
            <a:ext cx="7924800" cy="4537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100000"/>
              </a:lnSpc>
              <a:buClr>
                <a:srgbClr val="00FF00"/>
              </a:buClr>
              <a:buFont typeface="Wingdings" charset="2"/>
              <a:buChar char="§"/>
            </a:pPr>
            <a:r>
              <a:rPr lang="pt-BR" sz="2800" dirty="0">
                <a:solidFill>
                  <a:srgbClr val="000000"/>
                </a:solidFill>
                <a:latin typeface="Arial Narrow" charset="0"/>
              </a:rPr>
              <a:t>Microscopias eletrônica analíticas</a:t>
            </a:r>
          </a:p>
          <a:p>
            <a:pPr marL="342900" indent="-342900">
              <a:lnSpc>
                <a:spcPct val="100000"/>
              </a:lnSpc>
              <a:buClr>
                <a:srgbClr val="00FF00"/>
              </a:buClr>
              <a:buFont typeface="Wingdings" charset="2"/>
              <a:buChar char="§"/>
            </a:pPr>
            <a:r>
              <a:rPr lang="pt-BR" sz="2800" dirty="0">
                <a:solidFill>
                  <a:srgbClr val="000000"/>
                </a:solidFill>
                <a:latin typeface="Arial Narrow" charset="0"/>
              </a:rPr>
              <a:t>Microscopias de varredura por sonda (SPM)</a:t>
            </a:r>
          </a:p>
          <a:p>
            <a:pPr marL="342900" indent="-342900">
              <a:lnSpc>
                <a:spcPct val="100000"/>
              </a:lnSpc>
              <a:buClr>
                <a:srgbClr val="00FF00"/>
              </a:buClr>
              <a:buFont typeface="Wingdings" charset="2"/>
              <a:buChar char="§"/>
            </a:pPr>
            <a:r>
              <a:rPr lang="pt-BR" sz="2800" dirty="0">
                <a:solidFill>
                  <a:srgbClr val="000000"/>
                </a:solidFill>
                <a:latin typeface="Arial Narrow" charset="0"/>
              </a:rPr>
              <a:t>Espectroscopia de correlação de fótons (PCS)</a:t>
            </a:r>
          </a:p>
          <a:p>
            <a:pPr marL="342900" indent="-342900">
              <a:lnSpc>
                <a:spcPct val="100000"/>
              </a:lnSpc>
              <a:buClr>
                <a:srgbClr val="00FF00"/>
              </a:buClr>
              <a:buFont typeface="Wingdings" charset="2"/>
              <a:buChar char="§"/>
            </a:pPr>
            <a:r>
              <a:rPr lang="pt-BR" sz="2800" dirty="0">
                <a:solidFill>
                  <a:srgbClr val="000000"/>
                </a:solidFill>
                <a:latin typeface="Arial Narrow" charset="0"/>
              </a:rPr>
              <a:t>Potencial </a:t>
            </a:r>
            <a:r>
              <a:rPr lang="pt-BR" sz="2800" dirty="0" err="1">
                <a:solidFill>
                  <a:srgbClr val="000000"/>
                </a:solidFill>
                <a:latin typeface="Arial Narrow" charset="0"/>
              </a:rPr>
              <a:t>zeta</a:t>
            </a:r>
            <a:endParaRPr lang="pt-BR" sz="2800" dirty="0">
              <a:solidFill>
                <a:srgbClr val="000000"/>
              </a:solidFill>
              <a:latin typeface="Arial Narrow" charset="0"/>
            </a:endParaRPr>
          </a:p>
          <a:p>
            <a:pPr marL="342900" indent="-342900">
              <a:lnSpc>
                <a:spcPct val="100000"/>
              </a:lnSpc>
              <a:buClr>
                <a:srgbClr val="00FF00"/>
              </a:buClr>
              <a:buFont typeface="Wingdings" charset="2"/>
              <a:buChar char="§"/>
            </a:pPr>
            <a:r>
              <a:rPr lang="pt-BR" sz="2800" dirty="0">
                <a:solidFill>
                  <a:srgbClr val="000000"/>
                </a:solidFill>
                <a:latin typeface="Arial Narrow" charset="0"/>
              </a:rPr>
              <a:t>Espalhamento de luz, raios-X e </a:t>
            </a:r>
            <a:r>
              <a:rPr lang="pt-BR" sz="2800" dirty="0" err="1">
                <a:solidFill>
                  <a:srgbClr val="000000"/>
                </a:solidFill>
                <a:latin typeface="Arial Narrow" charset="0"/>
              </a:rPr>
              <a:t>neutrons</a:t>
            </a:r>
            <a:endParaRPr lang="pt-BR" sz="2800" dirty="0">
              <a:solidFill>
                <a:srgbClr val="000000"/>
              </a:solidFill>
              <a:latin typeface="Arial Narrow" charset="0"/>
            </a:endParaRPr>
          </a:p>
          <a:p>
            <a:pPr marL="342900" indent="-342900">
              <a:lnSpc>
                <a:spcPct val="100000"/>
              </a:lnSpc>
              <a:buClr>
                <a:srgbClr val="00FF00"/>
              </a:buClr>
              <a:buFont typeface="Wingdings" charset="2"/>
              <a:buChar char="§"/>
            </a:pPr>
            <a:r>
              <a:rPr lang="pt-BR" sz="2800" dirty="0">
                <a:solidFill>
                  <a:srgbClr val="000000"/>
                </a:solidFill>
                <a:latin typeface="Arial Narrow" charset="0"/>
              </a:rPr>
              <a:t>Ensaios mecânicos em </a:t>
            </a:r>
            <a:r>
              <a:rPr lang="pt-BR" sz="2800" dirty="0" err="1">
                <a:solidFill>
                  <a:srgbClr val="000000"/>
                </a:solidFill>
                <a:latin typeface="Arial Narrow" charset="0"/>
              </a:rPr>
              <a:t>monolitos</a:t>
            </a:r>
            <a:r>
              <a:rPr lang="pt-BR" sz="2800" dirty="0">
                <a:solidFill>
                  <a:srgbClr val="000000"/>
                </a:solidFill>
                <a:latin typeface="Arial Narrow" charset="0"/>
              </a:rPr>
              <a:t>, filmes...</a:t>
            </a:r>
          </a:p>
          <a:p>
            <a:pPr marL="342900" indent="-342900">
              <a:lnSpc>
                <a:spcPct val="100000"/>
              </a:lnSpc>
              <a:buClr>
                <a:srgbClr val="00FF00"/>
              </a:buClr>
              <a:buFont typeface="Wingdings" charset="2"/>
              <a:buChar char="§"/>
            </a:pPr>
            <a:r>
              <a:rPr lang="pt-BR" sz="2800" dirty="0" err="1">
                <a:solidFill>
                  <a:srgbClr val="000000"/>
                </a:solidFill>
                <a:latin typeface="Arial Narrow" charset="0"/>
              </a:rPr>
              <a:t>Espectrocopias</a:t>
            </a:r>
            <a:r>
              <a:rPr lang="pt-BR" sz="2800" dirty="0">
                <a:solidFill>
                  <a:srgbClr val="000000"/>
                </a:solidFill>
                <a:latin typeface="Arial Narrow" charset="0"/>
              </a:rPr>
              <a:t> IV, NMR, de massa...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990600" y="228600"/>
            <a:ext cx="7010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4000">
                <a:solidFill>
                  <a:srgbClr val="000000"/>
                </a:solidFill>
                <a:latin typeface="Arial Narrow" charset="0"/>
              </a:rPr>
              <a:t>Um exemplo: sílica de Stöber. Preparação das partículas</a:t>
            </a:r>
          </a:p>
        </p:txBody>
      </p:sp>
      <p:pic>
        <p:nvPicPr>
          <p:cNvPr id="40963" name="Picture 3" descr="HM00361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95950" y="1752600"/>
            <a:ext cx="3446463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4613" y="1789113"/>
            <a:ext cx="5562600" cy="3621087"/>
            <a:chOff x="0" y="576"/>
            <a:chExt cx="3504" cy="2281"/>
          </a:xfrm>
        </p:grpSpPr>
        <p:sp>
          <p:nvSpPr>
            <p:cNvPr id="40966" name="Rectangle 5"/>
            <p:cNvSpPr>
              <a:spLocks noChangeArrowheads="1"/>
            </p:cNvSpPr>
            <p:nvPr/>
          </p:nvSpPr>
          <p:spPr bwMode="auto">
            <a:xfrm>
              <a:off x="3120" y="2208"/>
              <a:ext cx="384" cy="64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50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67" name="Rectangle 6"/>
            <p:cNvSpPr>
              <a:spLocks noChangeArrowheads="1"/>
            </p:cNvSpPr>
            <p:nvPr/>
          </p:nvSpPr>
          <p:spPr bwMode="auto">
            <a:xfrm>
              <a:off x="2688" y="2208"/>
              <a:ext cx="432" cy="64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50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68" name="Rectangle 7"/>
            <p:cNvSpPr>
              <a:spLocks noChangeArrowheads="1"/>
            </p:cNvSpPr>
            <p:nvPr/>
          </p:nvSpPr>
          <p:spPr bwMode="auto">
            <a:xfrm>
              <a:off x="2304" y="2208"/>
              <a:ext cx="384" cy="64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50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69" name="Rectangle 8"/>
            <p:cNvSpPr>
              <a:spLocks noChangeArrowheads="1"/>
            </p:cNvSpPr>
            <p:nvPr/>
          </p:nvSpPr>
          <p:spPr bwMode="auto">
            <a:xfrm>
              <a:off x="1872" y="2208"/>
              <a:ext cx="432" cy="64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50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70" name="Rectangle 9"/>
            <p:cNvSpPr>
              <a:spLocks noChangeArrowheads="1"/>
            </p:cNvSpPr>
            <p:nvPr/>
          </p:nvSpPr>
          <p:spPr bwMode="auto">
            <a:xfrm>
              <a:off x="1488" y="2208"/>
              <a:ext cx="384" cy="64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50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71" name="Rectangle 10"/>
            <p:cNvSpPr>
              <a:spLocks noChangeArrowheads="1"/>
            </p:cNvSpPr>
            <p:nvPr/>
          </p:nvSpPr>
          <p:spPr bwMode="auto">
            <a:xfrm>
              <a:off x="0" y="2208"/>
              <a:ext cx="1488" cy="64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etanol (mL)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(Merck)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72" name="Rectangle 11"/>
            <p:cNvSpPr>
              <a:spLocks noChangeArrowheads="1"/>
            </p:cNvSpPr>
            <p:nvPr/>
          </p:nvSpPr>
          <p:spPr bwMode="auto">
            <a:xfrm>
              <a:off x="3120" y="1559"/>
              <a:ext cx="384" cy="64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4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73" name="Rectangle 12"/>
            <p:cNvSpPr>
              <a:spLocks noChangeArrowheads="1"/>
            </p:cNvSpPr>
            <p:nvPr/>
          </p:nvSpPr>
          <p:spPr bwMode="auto">
            <a:xfrm>
              <a:off x="2688" y="1559"/>
              <a:ext cx="432" cy="64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4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74" name="Rectangle 13"/>
            <p:cNvSpPr>
              <a:spLocks noChangeArrowheads="1"/>
            </p:cNvSpPr>
            <p:nvPr/>
          </p:nvSpPr>
          <p:spPr bwMode="auto">
            <a:xfrm>
              <a:off x="2304" y="1559"/>
              <a:ext cx="384" cy="64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4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75" name="Rectangle 14"/>
            <p:cNvSpPr>
              <a:spLocks noChangeArrowheads="1"/>
            </p:cNvSpPr>
            <p:nvPr/>
          </p:nvSpPr>
          <p:spPr bwMode="auto">
            <a:xfrm>
              <a:off x="1872" y="1559"/>
              <a:ext cx="432" cy="64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4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76" name="Rectangle 15"/>
            <p:cNvSpPr>
              <a:spLocks noChangeArrowheads="1"/>
            </p:cNvSpPr>
            <p:nvPr/>
          </p:nvSpPr>
          <p:spPr bwMode="auto">
            <a:xfrm>
              <a:off x="1488" y="1559"/>
              <a:ext cx="384" cy="64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4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77" name="Rectangle 16"/>
            <p:cNvSpPr>
              <a:spLocks noChangeArrowheads="1"/>
            </p:cNvSpPr>
            <p:nvPr/>
          </p:nvSpPr>
          <p:spPr bwMode="auto">
            <a:xfrm>
              <a:off x="0" y="1559"/>
              <a:ext cx="1488" cy="64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TEOS (mL)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(Merck)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78" name="Rectangle 17"/>
            <p:cNvSpPr>
              <a:spLocks noChangeArrowheads="1"/>
            </p:cNvSpPr>
            <p:nvPr/>
          </p:nvSpPr>
          <p:spPr bwMode="auto">
            <a:xfrm>
              <a:off x="3120" y="964"/>
              <a:ext cx="384" cy="59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4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79" name="Rectangle 18"/>
            <p:cNvSpPr>
              <a:spLocks noChangeArrowheads="1"/>
            </p:cNvSpPr>
            <p:nvPr/>
          </p:nvSpPr>
          <p:spPr bwMode="auto">
            <a:xfrm>
              <a:off x="2688" y="964"/>
              <a:ext cx="432" cy="59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3.5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80" name="Rectangle 19"/>
            <p:cNvSpPr>
              <a:spLocks noChangeArrowheads="1"/>
            </p:cNvSpPr>
            <p:nvPr/>
          </p:nvSpPr>
          <p:spPr bwMode="auto">
            <a:xfrm>
              <a:off x="2304" y="964"/>
              <a:ext cx="384" cy="59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3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81" name="Rectangle 20"/>
            <p:cNvSpPr>
              <a:spLocks noChangeArrowheads="1"/>
            </p:cNvSpPr>
            <p:nvPr/>
          </p:nvSpPr>
          <p:spPr bwMode="auto">
            <a:xfrm>
              <a:off x="1872" y="964"/>
              <a:ext cx="432" cy="59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2.5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82" name="Rectangle 21"/>
            <p:cNvSpPr>
              <a:spLocks noChangeArrowheads="1"/>
            </p:cNvSpPr>
            <p:nvPr/>
          </p:nvSpPr>
          <p:spPr bwMode="auto">
            <a:xfrm>
              <a:off x="1488" y="964"/>
              <a:ext cx="384" cy="59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2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83" name="Rectangle 22"/>
            <p:cNvSpPr>
              <a:spLocks noChangeArrowheads="1"/>
            </p:cNvSpPr>
            <p:nvPr/>
          </p:nvSpPr>
          <p:spPr bwMode="auto">
            <a:xfrm>
              <a:off x="0" y="964"/>
              <a:ext cx="1488" cy="59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amônia sat. (mL) (Synth)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84" name="Rectangle 23"/>
            <p:cNvSpPr>
              <a:spLocks noChangeArrowheads="1"/>
            </p:cNvSpPr>
            <p:nvPr/>
          </p:nvSpPr>
          <p:spPr bwMode="auto">
            <a:xfrm>
              <a:off x="3120" y="576"/>
              <a:ext cx="384" cy="3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E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85" name="Rectangle 24"/>
            <p:cNvSpPr>
              <a:spLocks noChangeArrowheads="1"/>
            </p:cNvSpPr>
            <p:nvPr/>
          </p:nvSpPr>
          <p:spPr bwMode="auto">
            <a:xfrm>
              <a:off x="2688" y="576"/>
              <a:ext cx="432" cy="3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D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86" name="Rectangle 25"/>
            <p:cNvSpPr>
              <a:spLocks noChangeArrowheads="1"/>
            </p:cNvSpPr>
            <p:nvPr/>
          </p:nvSpPr>
          <p:spPr bwMode="auto">
            <a:xfrm>
              <a:off x="2304" y="576"/>
              <a:ext cx="384" cy="3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C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87" name="Rectangle 26"/>
            <p:cNvSpPr>
              <a:spLocks noChangeArrowheads="1"/>
            </p:cNvSpPr>
            <p:nvPr/>
          </p:nvSpPr>
          <p:spPr bwMode="auto">
            <a:xfrm>
              <a:off x="1872" y="576"/>
              <a:ext cx="432" cy="3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B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88" name="Rectangle 27"/>
            <p:cNvSpPr>
              <a:spLocks noChangeArrowheads="1"/>
            </p:cNvSpPr>
            <p:nvPr/>
          </p:nvSpPr>
          <p:spPr bwMode="auto">
            <a:xfrm>
              <a:off x="1488" y="576"/>
              <a:ext cx="384" cy="3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400">
                  <a:solidFill>
                    <a:srgbClr val="000000"/>
                  </a:solidFill>
                  <a:latin typeface="Times New Roman" charset="0"/>
                </a:rPr>
                <a:t>A</a:t>
              </a: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89" name="Rectangle 28"/>
            <p:cNvSpPr>
              <a:spLocks noChangeArrowheads="1"/>
            </p:cNvSpPr>
            <p:nvPr/>
          </p:nvSpPr>
          <p:spPr bwMode="auto">
            <a:xfrm>
              <a:off x="0" y="576"/>
              <a:ext cx="1488" cy="3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sz="2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0990" name="Line 29"/>
            <p:cNvSpPr>
              <a:spLocks noChangeShapeType="1"/>
            </p:cNvSpPr>
            <p:nvPr/>
          </p:nvSpPr>
          <p:spPr bwMode="auto">
            <a:xfrm>
              <a:off x="0" y="576"/>
              <a:ext cx="1488" cy="0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 anchorCtr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91" name="Line 30"/>
            <p:cNvSpPr>
              <a:spLocks noChangeShapeType="1"/>
            </p:cNvSpPr>
            <p:nvPr/>
          </p:nvSpPr>
          <p:spPr bwMode="auto">
            <a:xfrm>
              <a:off x="0" y="964"/>
              <a:ext cx="350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 anchorCtr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92" name="Line 31"/>
            <p:cNvSpPr>
              <a:spLocks noChangeShapeType="1"/>
            </p:cNvSpPr>
            <p:nvPr/>
          </p:nvSpPr>
          <p:spPr bwMode="auto">
            <a:xfrm>
              <a:off x="0" y="1559"/>
              <a:ext cx="350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 anchorCtr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93" name="Line 32"/>
            <p:cNvSpPr>
              <a:spLocks noChangeShapeType="1"/>
            </p:cNvSpPr>
            <p:nvPr/>
          </p:nvSpPr>
          <p:spPr bwMode="auto">
            <a:xfrm>
              <a:off x="0" y="2208"/>
              <a:ext cx="350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 anchorCtr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94" name="Line 33"/>
            <p:cNvSpPr>
              <a:spLocks noChangeShapeType="1"/>
            </p:cNvSpPr>
            <p:nvPr/>
          </p:nvSpPr>
          <p:spPr bwMode="auto">
            <a:xfrm>
              <a:off x="0" y="576"/>
              <a:ext cx="0" cy="388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 anchorCtr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95" name="Line 34"/>
            <p:cNvSpPr>
              <a:spLocks noChangeShapeType="1"/>
            </p:cNvSpPr>
            <p:nvPr/>
          </p:nvSpPr>
          <p:spPr bwMode="auto">
            <a:xfrm>
              <a:off x="1488" y="576"/>
              <a:ext cx="0" cy="228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 anchorCtr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96" name="Line 35"/>
            <p:cNvSpPr>
              <a:spLocks noChangeShapeType="1"/>
            </p:cNvSpPr>
            <p:nvPr/>
          </p:nvSpPr>
          <p:spPr bwMode="auto">
            <a:xfrm>
              <a:off x="1872" y="576"/>
              <a:ext cx="0" cy="228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 anchorCtr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97" name="Line 36"/>
            <p:cNvSpPr>
              <a:spLocks noChangeShapeType="1"/>
            </p:cNvSpPr>
            <p:nvPr/>
          </p:nvSpPr>
          <p:spPr bwMode="auto">
            <a:xfrm>
              <a:off x="2304" y="576"/>
              <a:ext cx="0" cy="228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 anchorCtr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98" name="Line 37"/>
            <p:cNvSpPr>
              <a:spLocks noChangeShapeType="1"/>
            </p:cNvSpPr>
            <p:nvPr/>
          </p:nvSpPr>
          <p:spPr bwMode="auto">
            <a:xfrm>
              <a:off x="2688" y="576"/>
              <a:ext cx="0" cy="228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 anchorCtr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99" name="Line 38"/>
            <p:cNvSpPr>
              <a:spLocks noChangeShapeType="1"/>
            </p:cNvSpPr>
            <p:nvPr/>
          </p:nvSpPr>
          <p:spPr bwMode="auto">
            <a:xfrm>
              <a:off x="3120" y="576"/>
              <a:ext cx="0" cy="228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 anchorCtr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00" name="Line 39"/>
            <p:cNvSpPr>
              <a:spLocks noChangeShapeType="1"/>
            </p:cNvSpPr>
            <p:nvPr/>
          </p:nvSpPr>
          <p:spPr bwMode="auto">
            <a:xfrm>
              <a:off x="3504" y="576"/>
              <a:ext cx="0" cy="2281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 anchorCtr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01" name="Line 40"/>
            <p:cNvSpPr>
              <a:spLocks noChangeShapeType="1"/>
            </p:cNvSpPr>
            <p:nvPr/>
          </p:nvSpPr>
          <p:spPr bwMode="auto">
            <a:xfrm>
              <a:off x="0" y="2857"/>
              <a:ext cx="3504" cy="0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 anchorCtr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02" name="Line 41"/>
            <p:cNvSpPr>
              <a:spLocks noChangeShapeType="1"/>
            </p:cNvSpPr>
            <p:nvPr/>
          </p:nvSpPr>
          <p:spPr bwMode="auto">
            <a:xfrm>
              <a:off x="1488" y="576"/>
              <a:ext cx="2016" cy="0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 anchorCtr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03" name="Line 42"/>
            <p:cNvSpPr>
              <a:spLocks noChangeShapeType="1"/>
            </p:cNvSpPr>
            <p:nvPr/>
          </p:nvSpPr>
          <p:spPr bwMode="auto">
            <a:xfrm>
              <a:off x="0" y="964"/>
              <a:ext cx="0" cy="1893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 anchorCtr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965" name="Text Box 43"/>
          <p:cNvSpPr txBox="1">
            <a:spLocks noChangeArrowheads="1"/>
          </p:cNvSpPr>
          <p:nvPr/>
        </p:nvSpPr>
        <p:spPr bwMode="auto">
          <a:xfrm>
            <a:off x="533400" y="5683250"/>
            <a:ext cx="7391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00FF00"/>
              </a:buClr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 </a:t>
            </a:r>
            <a:r>
              <a:rPr lang="pt-BR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sob sonicação contínua</a:t>
            </a:r>
            <a:r>
              <a:rPr lang="en-US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: 25 kHz 200 watts   </a:t>
            </a:r>
            <a:r>
              <a:rPr lang="pt-BR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por</a:t>
            </a:r>
            <a:r>
              <a:rPr lang="en-US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 2 h</a:t>
            </a:r>
            <a:r>
              <a:rPr lang="pt-BR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oras</a:t>
            </a:r>
            <a:r>
              <a:rPr lang="en-US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,</a:t>
            </a:r>
            <a:r>
              <a:rPr lang="pt-BR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 </a:t>
            </a:r>
            <a:r>
              <a:rPr lang="en-US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36</a:t>
            </a:r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  <a:sym typeface="Symbol" charset="2"/>
              </a:rPr>
              <a:t></a:t>
            </a:r>
            <a:r>
              <a:rPr lang="en-US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 C </a:t>
            </a:r>
            <a:endParaRPr lang="en-US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228600" y="1870075"/>
            <a:ext cx="358140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0"/>
              </a:spcBef>
              <a:buClr>
                <a:schemeClr val="tx2"/>
              </a:buClr>
              <a:buFont typeface="Wingdings" charset="2"/>
              <a:buChar char="§"/>
            </a:pPr>
            <a:r>
              <a:rPr lang="pt-BR">
                <a:solidFill>
                  <a:srgbClr val="000000"/>
                </a:solidFill>
                <a:latin typeface="Times New Roman" charset="0"/>
              </a:rPr>
              <a:t> incidência indireta de luz branca</a:t>
            </a:r>
          </a:p>
          <a:p>
            <a:pPr algn="ctr" eaLnBrk="0" hangingPunct="0">
              <a:spcBef>
                <a:spcPct val="0"/>
              </a:spcBef>
              <a:buClr>
                <a:schemeClr val="tx2"/>
              </a:buClr>
              <a:buFont typeface="Wingdings" charset="2"/>
              <a:buChar char="§"/>
            </a:pPr>
            <a:endParaRPr 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76200" y="457200"/>
            <a:ext cx="4038600" cy="11906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pt-BR" sz="4000">
                <a:solidFill>
                  <a:srgbClr val="000000"/>
                </a:solidFill>
                <a:latin typeface="Times New Roman" charset="0"/>
              </a:rPr>
              <a:t>Dispersões de sílica em etanol</a:t>
            </a:r>
            <a:endParaRPr lang="en-US" sz="40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76200" y="4113213"/>
            <a:ext cx="41148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>
                <a:schemeClr val="tx2"/>
              </a:buClr>
              <a:buFont typeface="Wingdings" charset="2"/>
              <a:buChar char="§"/>
            </a:pPr>
            <a:r>
              <a:rPr lang="pt-BR">
                <a:solidFill>
                  <a:srgbClr val="000000"/>
                </a:solidFill>
                <a:latin typeface="Times New Roman" charset="0"/>
              </a:rPr>
              <a:t> incidência de um feixe de laser (5 mW e 532nm)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Clr>
                <a:schemeClr val="tx2"/>
              </a:buClr>
              <a:buFont typeface="Wingdings" charset="2"/>
              <a:buNone/>
            </a:pPr>
            <a:endParaRPr lang="pt-BR">
              <a:solidFill>
                <a:srgbClr val="000000"/>
              </a:solidFill>
              <a:latin typeface="Times New Roman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038600" y="228600"/>
            <a:ext cx="5105400" cy="2441575"/>
            <a:chOff x="2642" y="432"/>
            <a:chExt cx="2799" cy="1202"/>
          </a:xfrm>
        </p:grpSpPr>
        <p:pic>
          <p:nvPicPr>
            <p:cNvPr id="43057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57" y="432"/>
              <a:ext cx="2776" cy="1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2642" y="1448"/>
              <a:ext cx="528" cy="186"/>
              <a:chOff x="2642" y="1448"/>
              <a:chExt cx="528" cy="186"/>
            </a:xfrm>
          </p:grpSpPr>
          <p:sp>
            <p:nvSpPr>
              <p:cNvPr id="43085" name="Rectangle 8"/>
              <p:cNvSpPr>
                <a:spLocks noChangeArrowheads="1"/>
              </p:cNvSpPr>
              <p:nvPr/>
            </p:nvSpPr>
            <p:spPr bwMode="auto">
              <a:xfrm>
                <a:off x="2642" y="1448"/>
                <a:ext cx="513" cy="169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86" name="Rectangle 9"/>
              <p:cNvSpPr>
                <a:spLocks noChangeArrowheads="1"/>
              </p:cNvSpPr>
              <p:nvPr/>
            </p:nvSpPr>
            <p:spPr bwMode="auto">
              <a:xfrm>
                <a:off x="2659" y="1463"/>
                <a:ext cx="511" cy="171"/>
              </a:xfrm>
              <a:prstGeom prst="rect">
                <a:avLst/>
              </a:prstGeom>
              <a:solidFill>
                <a:srgbClr val="7373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87" name="Rectangle 10"/>
              <p:cNvSpPr>
                <a:spLocks noChangeArrowheads="1"/>
              </p:cNvSpPr>
              <p:nvPr/>
            </p:nvSpPr>
            <p:spPr bwMode="auto">
              <a:xfrm>
                <a:off x="2650" y="1455"/>
                <a:ext cx="512" cy="17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059" name="Rectangle 11"/>
            <p:cNvSpPr>
              <a:spLocks noChangeArrowheads="1"/>
            </p:cNvSpPr>
            <p:nvPr/>
          </p:nvSpPr>
          <p:spPr bwMode="auto">
            <a:xfrm>
              <a:off x="2717" y="1486"/>
              <a:ext cx="277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600"/>
                <a:t>Água</a:t>
              </a:r>
              <a:endParaRPr lang="en-US" sz="1600">
                <a:latin typeface="Times New Roman" charset="0"/>
              </a:endParaRPr>
            </a:p>
          </p:txBody>
        </p: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3155" y="1448"/>
              <a:ext cx="470" cy="186"/>
              <a:chOff x="3155" y="1448"/>
              <a:chExt cx="470" cy="186"/>
            </a:xfrm>
          </p:grpSpPr>
          <p:sp>
            <p:nvSpPr>
              <p:cNvPr id="43082" name="Rectangle 13"/>
              <p:cNvSpPr>
                <a:spLocks noChangeArrowheads="1"/>
              </p:cNvSpPr>
              <p:nvPr/>
            </p:nvSpPr>
            <p:spPr bwMode="auto">
              <a:xfrm>
                <a:off x="3155" y="1448"/>
                <a:ext cx="453" cy="169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83" name="Rectangle 14"/>
              <p:cNvSpPr>
                <a:spLocks noChangeArrowheads="1"/>
              </p:cNvSpPr>
              <p:nvPr/>
            </p:nvSpPr>
            <p:spPr bwMode="auto">
              <a:xfrm>
                <a:off x="3170" y="1463"/>
                <a:ext cx="455" cy="171"/>
              </a:xfrm>
              <a:prstGeom prst="rect">
                <a:avLst/>
              </a:prstGeom>
              <a:solidFill>
                <a:srgbClr val="7373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84" name="Rectangle 15"/>
              <p:cNvSpPr>
                <a:spLocks noChangeArrowheads="1"/>
              </p:cNvSpPr>
              <p:nvPr/>
            </p:nvSpPr>
            <p:spPr bwMode="auto">
              <a:xfrm>
                <a:off x="3162" y="1455"/>
                <a:ext cx="453" cy="17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061" name="Rectangle 16"/>
            <p:cNvSpPr>
              <a:spLocks noChangeArrowheads="1"/>
            </p:cNvSpPr>
            <p:nvPr/>
          </p:nvSpPr>
          <p:spPr bwMode="auto">
            <a:xfrm>
              <a:off x="3356" y="1486"/>
              <a:ext cx="80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600"/>
                <a:t>A</a:t>
              </a:r>
              <a:endParaRPr lang="en-US" sz="1600">
                <a:latin typeface="Times New Roman" charset="0"/>
              </a:endParaRPr>
            </a:p>
          </p:txBody>
        </p:sp>
        <p:grpSp>
          <p:nvGrpSpPr>
            <p:cNvPr id="5" name="Group 17"/>
            <p:cNvGrpSpPr>
              <a:grpSpLocks/>
            </p:cNvGrpSpPr>
            <p:nvPr/>
          </p:nvGrpSpPr>
          <p:grpSpPr bwMode="auto">
            <a:xfrm>
              <a:off x="3600" y="1446"/>
              <a:ext cx="470" cy="186"/>
              <a:chOff x="3608" y="1448"/>
              <a:chExt cx="470" cy="186"/>
            </a:xfrm>
          </p:grpSpPr>
          <p:sp>
            <p:nvSpPr>
              <p:cNvPr id="43079" name="Rectangle 18"/>
              <p:cNvSpPr>
                <a:spLocks noChangeArrowheads="1"/>
              </p:cNvSpPr>
              <p:nvPr/>
            </p:nvSpPr>
            <p:spPr bwMode="auto">
              <a:xfrm>
                <a:off x="3608" y="1448"/>
                <a:ext cx="455" cy="169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80" name="Rectangle 19"/>
              <p:cNvSpPr>
                <a:spLocks noChangeArrowheads="1"/>
              </p:cNvSpPr>
              <p:nvPr/>
            </p:nvSpPr>
            <p:spPr bwMode="auto">
              <a:xfrm>
                <a:off x="3625" y="1463"/>
                <a:ext cx="453" cy="171"/>
              </a:xfrm>
              <a:prstGeom prst="rect">
                <a:avLst/>
              </a:prstGeom>
              <a:solidFill>
                <a:srgbClr val="7373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81" name="Rectangle 20"/>
              <p:cNvSpPr>
                <a:spLocks noChangeArrowheads="1"/>
              </p:cNvSpPr>
              <p:nvPr/>
            </p:nvSpPr>
            <p:spPr bwMode="auto">
              <a:xfrm>
                <a:off x="3615" y="1455"/>
                <a:ext cx="455" cy="17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063" name="Rectangle 21"/>
            <p:cNvSpPr>
              <a:spLocks noChangeArrowheads="1"/>
            </p:cNvSpPr>
            <p:nvPr/>
          </p:nvSpPr>
          <p:spPr bwMode="auto">
            <a:xfrm>
              <a:off x="3811" y="1486"/>
              <a:ext cx="80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600"/>
                <a:t>B</a:t>
              </a:r>
              <a:endParaRPr lang="en-US" sz="1600">
                <a:latin typeface="Times New Roman" charset="0"/>
              </a:endParaRPr>
            </a:p>
          </p:txBody>
        </p:sp>
        <p:grpSp>
          <p:nvGrpSpPr>
            <p:cNvPr id="6" name="Group 22"/>
            <p:cNvGrpSpPr>
              <a:grpSpLocks/>
            </p:cNvGrpSpPr>
            <p:nvPr/>
          </p:nvGrpSpPr>
          <p:grpSpPr bwMode="auto">
            <a:xfrm>
              <a:off x="4063" y="1448"/>
              <a:ext cx="470" cy="186"/>
              <a:chOff x="4063" y="1448"/>
              <a:chExt cx="470" cy="186"/>
            </a:xfrm>
          </p:grpSpPr>
          <p:sp>
            <p:nvSpPr>
              <p:cNvPr id="43076" name="Rectangle 23"/>
              <p:cNvSpPr>
                <a:spLocks noChangeArrowheads="1"/>
              </p:cNvSpPr>
              <p:nvPr/>
            </p:nvSpPr>
            <p:spPr bwMode="auto">
              <a:xfrm>
                <a:off x="4063" y="1448"/>
                <a:ext cx="455" cy="169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77" name="Rectangle 24"/>
              <p:cNvSpPr>
                <a:spLocks noChangeArrowheads="1"/>
              </p:cNvSpPr>
              <p:nvPr/>
            </p:nvSpPr>
            <p:spPr bwMode="auto">
              <a:xfrm>
                <a:off x="4078" y="1463"/>
                <a:ext cx="455" cy="171"/>
              </a:xfrm>
              <a:prstGeom prst="rect">
                <a:avLst/>
              </a:prstGeom>
              <a:solidFill>
                <a:srgbClr val="7373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78" name="Rectangle 25"/>
              <p:cNvSpPr>
                <a:spLocks noChangeArrowheads="1"/>
              </p:cNvSpPr>
              <p:nvPr/>
            </p:nvSpPr>
            <p:spPr bwMode="auto">
              <a:xfrm>
                <a:off x="4070" y="1455"/>
                <a:ext cx="455" cy="17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065" name="Rectangle 26"/>
            <p:cNvSpPr>
              <a:spLocks noChangeArrowheads="1"/>
            </p:cNvSpPr>
            <p:nvPr/>
          </p:nvSpPr>
          <p:spPr bwMode="auto">
            <a:xfrm>
              <a:off x="4262" y="1486"/>
              <a:ext cx="80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600"/>
                <a:t>C</a:t>
              </a:r>
              <a:endParaRPr lang="en-US" sz="1600">
                <a:latin typeface="Times New Roman" charset="0"/>
              </a:endParaRPr>
            </a:p>
          </p:txBody>
        </p:sp>
        <p:grpSp>
          <p:nvGrpSpPr>
            <p:cNvPr id="7" name="Group 27"/>
            <p:cNvGrpSpPr>
              <a:grpSpLocks/>
            </p:cNvGrpSpPr>
            <p:nvPr/>
          </p:nvGrpSpPr>
          <p:grpSpPr bwMode="auto">
            <a:xfrm>
              <a:off x="4518" y="1448"/>
              <a:ext cx="470" cy="186"/>
              <a:chOff x="4518" y="1448"/>
              <a:chExt cx="470" cy="186"/>
            </a:xfrm>
          </p:grpSpPr>
          <p:sp>
            <p:nvSpPr>
              <p:cNvPr id="43073" name="Rectangle 28"/>
              <p:cNvSpPr>
                <a:spLocks noChangeArrowheads="1"/>
              </p:cNvSpPr>
              <p:nvPr/>
            </p:nvSpPr>
            <p:spPr bwMode="auto">
              <a:xfrm>
                <a:off x="4518" y="1448"/>
                <a:ext cx="453" cy="169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74" name="Rectangle 29"/>
              <p:cNvSpPr>
                <a:spLocks noChangeArrowheads="1"/>
              </p:cNvSpPr>
              <p:nvPr/>
            </p:nvSpPr>
            <p:spPr bwMode="auto">
              <a:xfrm>
                <a:off x="4533" y="1463"/>
                <a:ext cx="455" cy="171"/>
              </a:xfrm>
              <a:prstGeom prst="rect">
                <a:avLst/>
              </a:prstGeom>
              <a:solidFill>
                <a:srgbClr val="7373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75" name="Rectangle 30"/>
              <p:cNvSpPr>
                <a:spLocks noChangeArrowheads="1"/>
              </p:cNvSpPr>
              <p:nvPr/>
            </p:nvSpPr>
            <p:spPr bwMode="auto">
              <a:xfrm>
                <a:off x="4525" y="1455"/>
                <a:ext cx="453" cy="17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067" name="Rectangle 31"/>
            <p:cNvSpPr>
              <a:spLocks noChangeArrowheads="1"/>
            </p:cNvSpPr>
            <p:nvPr/>
          </p:nvSpPr>
          <p:spPr bwMode="auto">
            <a:xfrm>
              <a:off x="4715" y="1486"/>
              <a:ext cx="80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600"/>
                <a:t>D</a:t>
              </a:r>
              <a:endParaRPr lang="en-US" sz="1600">
                <a:latin typeface="Times New Roman" charset="0"/>
              </a:endParaRPr>
            </a:p>
          </p:txBody>
        </p:sp>
        <p:grpSp>
          <p:nvGrpSpPr>
            <p:cNvPr id="8" name="Group 32"/>
            <p:cNvGrpSpPr>
              <a:grpSpLocks/>
            </p:cNvGrpSpPr>
            <p:nvPr/>
          </p:nvGrpSpPr>
          <p:grpSpPr bwMode="auto">
            <a:xfrm>
              <a:off x="4971" y="1448"/>
              <a:ext cx="470" cy="186"/>
              <a:chOff x="4971" y="1448"/>
              <a:chExt cx="470" cy="186"/>
            </a:xfrm>
          </p:grpSpPr>
          <p:sp>
            <p:nvSpPr>
              <p:cNvPr id="43070" name="Rectangle 33"/>
              <p:cNvSpPr>
                <a:spLocks noChangeArrowheads="1"/>
              </p:cNvSpPr>
              <p:nvPr/>
            </p:nvSpPr>
            <p:spPr bwMode="auto">
              <a:xfrm>
                <a:off x="4971" y="1448"/>
                <a:ext cx="455" cy="169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71" name="Rectangle 34"/>
              <p:cNvSpPr>
                <a:spLocks noChangeArrowheads="1"/>
              </p:cNvSpPr>
              <p:nvPr/>
            </p:nvSpPr>
            <p:spPr bwMode="auto">
              <a:xfrm>
                <a:off x="4988" y="1463"/>
                <a:ext cx="453" cy="171"/>
              </a:xfrm>
              <a:prstGeom prst="rect">
                <a:avLst/>
              </a:prstGeom>
              <a:solidFill>
                <a:srgbClr val="7373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72" name="Rectangle 35"/>
              <p:cNvSpPr>
                <a:spLocks noChangeArrowheads="1"/>
              </p:cNvSpPr>
              <p:nvPr/>
            </p:nvSpPr>
            <p:spPr bwMode="auto">
              <a:xfrm>
                <a:off x="4978" y="1455"/>
                <a:ext cx="455" cy="17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069" name="Rectangle 36"/>
            <p:cNvSpPr>
              <a:spLocks noChangeArrowheads="1"/>
            </p:cNvSpPr>
            <p:nvPr/>
          </p:nvSpPr>
          <p:spPr bwMode="auto">
            <a:xfrm>
              <a:off x="5174" y="1486"/>
              <a:ext cx="74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600"/>
                <a:t>E</a:t>
              </a:r>
              <a:endParaRPr lang="en-US" sz="1600">
                <a:latin typeface="Times New Roman" charset="0"/>
              </a:endParaRPr>
            </a:p>
          </p:txBody>
        </p:sp>
      </p:grpSp>
      <p:grpSp>
        <p:nvGrpSpPr>
          <p:cNvPr id="9" name="Group 37"/>
          <p:cNvGrpSpPr>
            <a:grpSpLocks/>
          </p:cNvGrpSpPr>
          <p:nvPr/>
        </p:nvGrpSpPr>
        <p:grpSpPr bwMode="auto">
          <a:xfrm>
            <a:off x="3352800" y="2736850"/>
            <a:ext cx="5486400" cy="4044950"/>
            <a:chOff x="2304" y="1768"/>
            <a:chExt cx="3456" cy="2548"/>
          </a:xfrm>
        </p:grpSpPr>
        <p:grpSp>
          <p:nvGrpSpPr>
            <p:cNvPr id="10" name="Group 38"/>
            <p:cNvGrpSpPr>
              <a:grpSpLocks/>
            </p:cNvGrpSpPr>
            <p:nvPr/>
          </p:nvGrpSpPr>
          <p:grpSpPr bwMode="auto">
            <a:xfrm>
              <a:off x="2848" y="2406"/>
              <a:ext cx="1378" cy="186"/>
              <a:chOff x="194" y="2371"/>
              <a:chExt cx="1378" cy="186"/>
            </a:xfrm>
          </p:grpSpPr>
          <p:sp>
            <p:nvSpPr>
              <p:cNvPr id="43054" name="Rectangle 39"/>
              <p:cNvSpPr>
                <a:spLocks noChangeArrowheads="1"/>
              </p:cNvSpPr>
              <p:nvPr/>
            </p:nvSpPr>
            <p:spPr bwMode="auto">
              <a:xfrm>
                <a:off x="194" y="2371"/>
                <a:ext cx="1363" cy="170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55" name="Rectangle 40"/>
              <p:cNvSpPr>
                <a:spLocks noChangeArrowheads="1"/>
              </p:cNvSpPr>
              <p:nvPr/>
            </p:nvSpPr>
            <p:spPr bwMode="auto">
              <a:xfrm>
                <a:off x="209" y="2386"/>
                <a:ext cx="1363" cy="171"/>
              </a:xfrm>
              <a:prstGeom prst="rect">
                <a:avLst/>
              </a:prstGeom>
              <a:solidFill>
                <a:srgbClr val="7373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56" name="Rectangle 41"/>
              <p:cNvSpPr>
                <a:spLocks noChangeArrowheads="1"/>
              </p:cNvSpPr>
              <p:nvPr/>
            </p:nvSpPr>
            <p:spPr bwMode="auto">
              <a:xfrm>
                <a:off x="202" y="2378"/>
                <a:ext cx="1363" cy="17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018" name="Rectangle 42"/>
            <p:cNvSpPr>
              <a:spLocks noChangeArrowheads="1"/>
            </p:cNvSpPr>
            <p:nvPr/>
          </p:nvSpPr>
          <p:spPr bwMode="auto">
            <a:xfrm>
              <a:off x="3362" y="2438"/>
              <a:ext cx="31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600"/>
                <a:t>Água</a:t>
              </a:r>
              <a:endParaRPr lang="en-US" sz="1600">
                <a:latin typeface="Times New Roman" charset="0"/>
              </a:endParaRPr>
            </a:p>
          </p:txBody>
        </p:sp>
        <p:grpSp>
          <p:nvGrpSpPr>
            <p:cNvPr id="11" name="Group 43"/>
            <p:cNvGrpSpPr>
              <a:grpSpLocks/>
            </p:cNvGrpSpPr>
            <p:nvPr/>
          </p:nvGrpSpPr>
          <p:grpSpPr bwMode="auto">
            <a:xfrm>
              <a:off x="4382" y="2406"/>
              <a:ext cx="1378" cy="186"/>
              <a:chOff x="1728" y="2371"/>
              <a:chExt cx="1378" cy="186"/>
            </a:xfrm>
          </p:grpSpPr>
          <p:sp>
            <p:nvSpPr>
              <p:cNvPr id="43051" name="Rectangle 44"/>
              <p:cNvSpPr>
                <a:spLocks noChangeArrowheads="1"/>
              </p:cNvSpPr>
              <p:nvPr/>
            </p:nvSpPr>
            <p:spPr bwMode="auto">
              <a:xfrm>
                <a:off x="1728" y="2371"/>
                <a:ext cx="1363" cy="170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52" name="Rectangle 45"/>
              <p:cNvSpPr>
                <a:spLocks noChangeArrowheads="1"/>
              </p:cNvSpPr>
              <p:nvPr/>
            </p:nvSpPr>
            <p:spPr bwMode="auto">
              <a:xfrm>
                <a:off x="1743" y="2386"/>
                <a:ext cx="1363" cy="171"/>
              </a:xfrm>
              <a:prstGeom prst="rect">
                <a:avLst/>
              </a:prstGeom>
              <a:solidFill>
                <a:srgbClr val="7373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53" name="Rectangle 46"/>
              <p:cNvSpPr>
                <a:spLocks noChangeArrowheads="1"/>
              </p:cNvSpPr>
              <p:nvPr/>
            </p:nvSpPr>
            <p:spPr bwMode="auto">
              <a:xfrm>
                <a:off x="1735" y="2378"/>
                <a:ext cx="1363" cy="17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020" name="Rectangle 47"/>
            <p:cNvSpPr>
              <a:spLocks noChangeArrowheads="1"/>
            </p:cNvSpPr>
            <p:nvPr/>
          </p:nvSpPr>
          <p:spPr bwMode="auto">
            <a:xfrm>
              <a:off x="5038" y="2438"/>
              <a:ext cx="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600"/>
                <a:t>A</a:t>
              </a:r>
              <a:endParaRPr lang="en-US" sz="1600">
                <a:latin typeface="Times New Roman" charset="0"/>
              </a:endParaRPr>
            </a:p>
          </p:txBody>
        </p:sp>
        <p:grpSp>
          <p:nvGrpSpPr>
            <p:cNvPr id="12" name="Group 48"/>
            <p:cNvGrpSpPr>
              <a:grpSpLocks/>
            </p:cNvGrpSpPr>
            <p:nvPr/>
          </p:nvGrpSpPr>
          <p:grpSpPr bwMode="auto">
            <a:xfrm>
              <a:off x="2848" y="3270"/>
              <a:ext cx="1378" cy="186"/>
              <a:chOff x="194" y="3250"/>
              <a:chExt cx="1378" cy="186"/>
            </a:xfrm>
          </p:grpSpPr>
          <p:sp>
            <p:nvSpPr>
              <p:cNvPr id="43048" name="Rectangle 49"/>
              <p:cNvSpPr>
                <a:spLocks noChangeArrowheads="1"/>
              </p:cNvSpPr>
              <p:nvPr/>
            </p:nvSpPr>
            <p:spPr bwMode="auto">
              <a:xfrm>
                <a:off x="194" y="3250"/>
                <a:ext cx="1363" cy="171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49" name="Rectangle 50"/>
              <p:cNvSpPr>
                <a:spLocks noChangeArrowheads="1"/>
              </p:cNvSpPr>
              <p:nvPr/>
            </p:nvSpPr>
            <p:spPr bwMode="auto">
              <a:xfrm>
                <a:off x="209" y="3266"/>
                <a:ext cx="1363" cy="170"/>
              </a:xfrm>
              <a:prstGeom prst="rect">
                <a:avLst/>
              </a:prstGeom>
              <a:solidFill>
                <a:srgbClr val="7373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50" name="Rectangle 51"/>
              <p:cNvSpPr>
                <a:spLocks noChangeArrowheads="1"/>
              </p:cNvSpPr>
              <p:nvPr/>
            </p:nvSpPr>
            <p:spPr bwMode="auto">
              <a:xfrm>
                <a:off x="202" y="3258"/>
                <a:ext cx="1363" cy="17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022" name="Rectangle 52"/>
            <p:cNvSpPr>
              <a:spLocks noChangeArrowheads="1"/>
            </p:cNvSpPr>
            <p:nvPr/>
          </p:nvSpPr>
          <p:spPr bwMode="auto">
            <a:xfrm>
              <a:off x="3504" y="3302"/>
              <a:ext cx="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600"/>
                <a:t>B</a:t>
              </a:r>
              <a:endParaRPr lang="en-US" sz="1600">
                <a:latin typeface="Times New Roman" charset="0"/>
              </a:endParaRPr>
            </a:p>
          </p:txBody>
        </p:sp>
        <p:grpSp>
          <p:nvGrpSpPr>
            <p:cNvPr id="13" name="Group 53"/>
            <p:cNvGrpSpPr>
              <a:grpSpLocks/>
            </p:cNvGrpSpPr>
            <p:nvPr/>
          </p:nvGrpSpPr>
          <p:grpSpPr bwMode="auto">
            <a:xfrm>
              <a:off x="4382" y="3264"/>
              <a:ext cx="1378" cy="186"/>
              <a:chOff x="1728" y="3250"/>
              <a:chExt cx="1378" cy="186"/>
            </a:xfrm>
          </p:grpSpPr>
          <p:sp>
            <p:nvSpPr>
              <p:cNvPr id="43045" name="Rectangle 54"/>
              <p:cNvSpPr>
                <a:spLocks noChangeArrowheads="1"/>
              </p:cNvSpPr>
              <p:nvPr/>
            </p:nvSpPr>
            <p:spPr bwMode="auto">
              <a:xfrm>
                <a:off x="1728" y="3250"/>
                <a:ext cx="1363" cy="171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46" name="Rectangle 55"/>
              <p:cNvSpPr>
                <a:spLocks noChangeArrowheads="1"/>
              </p:cNvSpPr>
              <p:nvPr/>
            </p:nvSpPr>
            <p:spPr bwMode="auto">
              <a:xfrm>
                <a:off x="1743" y="3266"/>
                <a:ext cx="1363" cy="170"/>
              </a:xfrm>
              <a:prstGeom prst="rect">
                <a:avLst/>
              </a:prstGeom>
              <a:solidFill>
                <a:srgbClr val="7373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47" name="Rectangle 56"/>
              <p:cNvSpPr>
                <a:spLocks noChangeArrowheads="1"/>
              </p:cNvSpPr>
              <p:nvPr/>
            </p:nvSpPr>
            <p:spPr bwMode="auto">
              <a:xfrm>
                <a:off x="1735" y="3258"/>
                <a:ext cx="1363" cy="17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024" name="Rectangle 57"/>
            <p:cNvSpPr>
              <a:spLocks noChangeArrowheads="1"/>
            </p:cNvSpPr>
            <p:nvPr/>
          </p:nvSpPr>
          <p:spPr bwMode="auto">
            <a:xfrm>
              <a:off x="5036" y="3283"/>
              <a:ext cx="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600"/>
                <a:t>C</a:t>
              </a:r>
              <a:endParaRPr lang="en-US" sz="1600">
                <a:latin typeface="Times New Roman" charset="0"/>
              </a:endParaRPr>
            </a:p>
          </p:txBody>
        </p:sp>
        <p:pic>
          <p:nvPicPr>
            <p:cNvPr id="43025" name="Picture 5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871" y="1768"/>
              <a:ext cx="1348" cy="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26" name="Picture 5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414" y="1776"/>
              <a:ext cx="1346" cy="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27" name="Picture 60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877" y="2620"/>
              <a:ext cx="1353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28" name="Picture 6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401" y="2630"/>
              <a:ext cx="1351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29" name="Picture 6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856" y="3505"/>
              <a:ext cx="1364" cy="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30" name="Picture 6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391" y="3504"/>
              <a:ext cx="1369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31" name="Line 64"/>
            <p:cNvSpPr>
              <a:spLocks noChangeShapeType="1"/>
            </p:cNvSpPr>
            <p:nvPr/>
          </p:nvSpPr>
          <p:spPr bwMode="auto">
            <a:xfrm>
              <a:off x="2798" y="2038"/>
              <a:ext cx="480" cy="0"/>
            </a:xfrm>
            <a:prstGeom prst="line">
              <a:avLst/>
            </a:prstGeom>
            <a:noFill/>
            <a:ln w="38100">
              <a:noFill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32" name="Text Box 65"/>
            <p:cNvSpPr txBox="1">
              <a:spLocks noChangeArrowheads="1"/>
            </p:cNvSpPr>
            <p:nvPr/>
          </p:nvSpPr>
          <p:spPr bwMode="auto">
            <a:xfrm>
              <a:off x="2304" y="1852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sz="2400" i="1">
                <a:latin typeface="Times New Roman" charset="0"/>
              </a:endParaRPr>
            </a:p>
          </p:txBody>
        </p:sp>
        <p:grpSp>
          <p:nvGrpSpPr>
            <p:cNvPr id="14" name="Group 66"/>
            <p:cNvGrpSpPr>
              <a:grpSpLocks/>
            </p:cNvGrpSpPr>
            <p:nvPr/>
          </p:nvGrpSpPr>
          <p:grpSpPr bwMode="auto">
            <a:xfrm>
              <a:off x="2848" y="4122"/>
              <a:ext cx="1378" cy="194"/>
              <a:chOff x="2848" y="4126"/>
              <a:chExt cx="1378" cy="194"/>
            </a:xfrm>
          </p:grpSpPr>
          <p:grpSp>
            <p:nvGrpSpPr>
              <p:cNvPr id="15" name="Group 67"/>
              <p:cNvGrpSpPr>
                <a:grpSpLocks/>
              </p:cNvGrpSpPr>
              <p:nvPr/>
            </p:nvGrpSpPr>
            <p:grpSpPr bwMode="auto">
              <a:xfrm>
                <a:off x="2848" y="4126"/>
                <a:ext cx="1378" cy="186"/>
                <a:chOff x="194" y="4132"/>
                <a:chExt cx="1378" cy="186"/>
              </a:xfrm>
            </p:grpSpPr>
            <p:sp>
              <p:nvSpPr>
                <p:cNvPr id="43042" name="Rectangle 68"/>
                <p:cNvSpPr>
                  <a:spLocks noChangeArrowheads="1"/>
                </p:cNvSpPr>
                <p:nvPr/>
              </p:nvSpPr>
              <p:spPr bwMode="auto">
                <a:xfrm>
                  <a:off x="194" y="4132"/>
                  <a:ext cx="1363" cy="171"/>
                </a:xfrm>
                <a:prstGeom prst="rect">
                  <a:avLst/>
                </a:prstGeom>
                <a:solidFill>
                  <a:srgbClr val="D9D9D9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043" name="Rectangle 69"/>
                <p:cNvSpPr>
                  <a:spLocks noChangeArrowheads="1"/>
                </p:cNvSpPr>
                <p:nvPr/>
              </p:nvSpPr>
              <p:spPr bwMode="auto">
                <a:xfrm>
                  <a:off x="209" y="4147"/>
                  <a:ext cx="1363" cy="171"/>
                </a:xfrm>
                <a:prstGeom prst="rect">
                  <a:avLst/>
                </a:prstGeom>
                <a:solidFill>
                  <a:srgbClr val="73737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044" name="Rectangle 70"/>
                <p:cNvSpPr>
                  <a:spLocks noChangeArrowheads="1"/>
                </p:cNvSpPr>
                <p:nvPr/>
              </p:nvSpPr>
              <p:spPr bwMode="auto">
                <a:xfrm>
                  <a:off x="202" y="4139"/>
                  <a:ext cx="1363" cy="171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43041" name="Rectangle 71"/>
              <p:cNvSpPr>
                <a:spLocks noChangeArrowheads="1"/>
              </p:cNvSpPr>
              <p:nvPr/>
            </p:nvSpPr>
            <p:spPr bwMode="auto">
              <a:xfrm>
                <a:off x="3503" y="4166"/>
                <a:ext cx="9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pPr eaLnBrk="0" hangingPunct="0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sz="1600"/>
                  <a:t>D</a:t>
                </a:r>
                <a:endParaRPr lang="en-US" sz="1600">
                  <a:latin typeface="Times New Roman" charset="0"/>
                </a:endParaRPr>
              </a:p>
            </p:txBody>
          </p:sp>
        </p:grpSp>
        <p:grpSp>
          <p:nvGrpSpPr>
            <p:cNvPr id="16" name="Group 72"/>
            <p:cNvGrpSpPr>
              <a:grpSpLocks/>
            </p:cNvGrpSpPr>
            <p:nvPr/>
          </p:nvGrpSpPr>
          <p:grpSpPr bwMode="auto">
            <a:xfrm>
              <a:off x="4382" y="4122"/>
              <a:ext cx="1378" cy="194"/>
              <a:chOff x="4382" y="4126"/>
              <a:chExt cx="1378" cy="194"/>
            </a:xfrm>
          </p:grpSpPr>
          <p:grpSp>
            <p:nvGrpSpPr>
              <p:cNvPr id="17" name="Group 73"/>
              <p:cNvGrpSpPr>
                <a:grpSpLocks/>
              </p:cNvGrpSpPr>
              <p:nvPr/>
            </p:nvGrpSpPr>
            <p:grpSpPr bwMode="auto">
              <a:xfrm>
                <a:off x="4382" y="4126"/>
                <a:ext cx="1378" cy="186"/>
                <a:chOff x="1728" y="4132"/>
                <a:chExt cx="1378" cy="186"/>
              </a:xfrm>
            </p:grpSpPr>
            <p:sp>
              <p:nvSpPr>
                <p:cNvPr id="43037" name="Rectangle 74"/>
                <p:cNvSpPr>
                  <a:spLocks noChangeArrowheads="1"/>
                </p:cNvSpPr>
                <p:nvPr/>
              </p:nvSpPr>
              <p:spPr bwMode="auto">
                <a:xfrm>
                  <a:off x="1728" y="4132"/>
                  <a:ext cx="1363" cy="171"/>
                </a:xfrm>
                <a:prstGeom prst="rect">
                  <a:avLst/>
                </a:prstGeom>
                <a:solidFill>
                  <a:srgbClr val="D9D9D9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038" name="Rectangle 75"/>
                <p:cNvSpPr>
                  <a:spLocks noChangeArrowheads="1"/>
                </p:cNvSpPr>
                <p:nvPr/>
              </p:nvSpPr>
              <p:spPr bwMode="auto">
                <a:xfrm>
                  <a:off x="1743" y="4147"/>
                  <a:ext cx="1363" cy="171"/>
                </a:xfrm>
                <a:prstGeom prst="rect">
                  <a:avLst/>
                </a:prstGeom>
                <a:solidFill>
                  <a:srgbClr val="73737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039" name="Rectangle 76"/>
                <p:cNvSpPr>
                  <a:spLocks noChangeArrowheads="1"/>
                </p:cNvSpPr>
                <p:nvPr/>
              </p:nvSpPr>
              <p:spPr bwMode="auto">
                <a:xfrm>
                  <a:off x="1735" y="4139"/>
                  <a:ext cx="1363" cy="171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43036" name="Rectangle 77"/>
              <p:cNvSpPr>
                <a:spLocks noChangeArrowheads="1"/>
              </p:cNvSpPr>
              <p:nvPr/>
            </p:nvSpPr>
            <p:spPr bwMode="auto">
              <a:xfrm>
                <a:off x="5038" y="4166"/>
                <a:ext cx="85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pPr eaLnBrk="0" hangingPunct="0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sz="1600"/>
                  <a:t>E</a:t>
                </a:r>
                <a:endParaRPr lang="en-US" sz="1600">
                  <a:latin typeface="Times New Roman" charset="0"/>
                </a:endParaRPr>
              </a:p>
            </p:txBody>
          </p:sp>
        </p:grpSp>
      </p:grpSp>
      <p:sp>
        <p:nvSpPr>
          <p:cNvPr id="43015" name="Text Box 78"/>
          <p:cNvSpPr txBox="1">
            <a:spLocks noChangeArrowheads="1"/>
          </p:cNvSpPr>
          <p:nvPr/>
        </p:nvSpPr>
        <p:spPr bwMode="auto">
          <a:xfrm>
            <a:off x="2819400" y="29718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400">
                <a:solidFill>
                  <a:srgbClr val="000000"/>
                </a:solidFill>
                <a:latin typeface="Times New Roman" charset="0"/>
              </a:rPr>
              <a:t>laser</a:t>
            </a:r>
            <a:endParaRPr lang="pt-BR" sz="2400" b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3016" name="Line 79"/>
          <p:cNvSpPr>
            <a:spLocks noChangeShapeType="1"/>
          </p:cNvSpPr>
          <p:nvPr/>
        </p:nvSpPr>
        <p:spPr bwMode="auto">
          <a:xfrm>
            <a:off x="3581400" y="3200400"/>
            <a:ext cx="685800" cy="0"/>
          </a:xfrm>
          <a:prstGeom prst="line">
            <a:avLst/>
          </a:prstGeom>
          <a:noFill/>
          <a:ln w="28575">
            <a:solidFill>
              <a:srgbClr val="66FF33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381000" y="152400"/>
            <a:ext cx="2362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4400">
                <a:solidFill>
                  <a:srgbClr val="000000"/>
                </a:solidFill>
                <a:latin typeface="Arial Narrow" charset="0"/>
              </a:rPr>
              <a:t>TEM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33400" y="990600"/>
            <a:ext cx="8064500" cy="5341938"/>
            <a:chOff x="336" y="624"/>
            <a:chExt cx="5080" cy="3365"/>
          </a:xfrm>
        </p:grpSpPr>
        <p:pic>
          <p:nvPicPr>
            <p:cNvPr id="45070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6" y="624"/>
              <a:ext cx="5080" cy="3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4080" y="3840"/>
              <a:ext cx="465" cy="144"/>
              <a:chOff x="1563" y="2770"/>
              <a:chExt cx="465" cy="144"/>
            </a:xfrm>
          </p:grpSpPr>
          <p:sp>
            <p:nvSpPr>
              <p:cNvPr id="45082" name="Text Box 6"/>
              <p:cNvSpPr txBox="1">
                <a:spLocks noChangeAspect="1" noChangeArrowheads="1"/>
              </p:cNvSpPr>
              <p:nvPr/>
            </p:nvSpPr>
            <p:spPr bwMode="auto">
              <a:xfrm>
                <a:off x="1563" y="2770"/>
                <a:ext cx="465" cy="144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pt-BR" sz="900">
                    <a:solidFill>
                      <a:schemeClr val="bg1"/>
                    </a:solidFill>
                  </a:rPr>
                  <a:t>100 nm</a:t>
                </a:r>
              </a:p>
            </p:txBody>
          </p:sp>
          <p:sp>
            <p:nvSpPr>
              <p:cNvPr id="45083" name="Line 7"/>
              <p:cNvSpPr>
                <a:spLocks noChangeAspect="1" noChangeShapeType="1"/>
              </p:cNvSpPr>
              <p:nvPr/>
            </p:nvSpPr>
            <p:spPr bwMode="auto">
              <a:xfrm>
                <a:off x="1717" y="2890"/>
                <a:ext cx="174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367" y="3840"/>
              <a:ext cx="465" cy="144"/>
              <a:chOff x="1563" y="2770"/>
              <a:chExt cx="465" cy="144"/>
            </a:xfrm>
          </p:grpSpPr>
          <p:sp>
            <p:nvSpPr>
              <p:cNvPr id="45080" name="Text Box 9"/>
              <p:cNvSpPr txBox="1">
                <a:spLocks noChangeAspect="1" noChangeArrowheads="1"/>
              </p:cNvSpPr>
              <p:nvPr/>
            </p:nvSpPr>
            <p:spPr bwMode="auto">
              <a:xfrm>
                <a:off x="1563" y="2770"/>
                <a:ext cx="465" cy="144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pt-BR" sz="900">
                    <a:solidFill>
                      <a:schemeClr val="bg1"/>
                    </a:solidFill>
                  </a:rPr>
                  <a:t>100 nm</a:t>
                </a:r>
              </a:p>
            </p:txBody>
          </p:sp>
          <p:sp>
            <p:nvSpPr>
              <p:cNvPr id="45081" name="Line 10"/>
              <p:cNvSpPr>
                <a:spLocks noChangeAspect="1" noChangeShapeType="1"/>
              </p:cNvSpPr>
              <p:nvPr/>
            </p:nvSpPr>
            <p:spPr bwMode="auto">
              <a:xfrm>
                <a:off x="1717" y="2890"/>
                <a:ext cx="174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5073" name="Text Box 11"/>
            <p:cNvSpPr txBox="1">
              <a:spLocks noChangeAspect="1" noChangeArrowheads="1"/>
            </p:cNvSpPr>
            <p:nvPr/>
          </p:nvSpPr>
          <p:spPr bwMode="auto">
            <a:xfrm>
              <a:off x="4944" y="2160"/>
              <a:ext cx="465" cy="144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900">
                  <a:solidFill>
                    <a:schemeClr val="bg1"/>
                  </a:solidFill>
                </a:rPr>
                <a:t>100 nm</a:t>
              </a:r>
            </a:p>
          </p:txBody>
        </p:sp>
        <p:sp>
          <p:nvSpPr>
            <p:cNvPr id="45074" name="Text Box 12"/>
            <p:cNvSpPr txBox="1">
              <a:spLocks noChangeAspect="1" noChangeArrowheads="1"/>
            </p:cNvSpPr>
            <p:nvPr/>
          </p:nvSpPr>
          <p:spPr bwMode="auto">
            <a:xfrm>
              <a:off x="3264" y="2160"/>
              <a:ext cx="465" cy="144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900">
                  <a:solidFill>
                    <a:schemeClr val="bg1"/>
                  </a:solidFill>
                </a:rPr>
                <a:t>100 nm</a:t>
              </a:r>
            </a:p>
          </p:txBody>
        </p:sp>
        <p:sp>
          <p:nvSpPr>
            <p:cNvPr id="45075" name="Line 13"/>
            <p:cNvSpPr>
              <a:spLocks noChangeAspect="1" noChangeShapeType="1"/>
            </p:cNvSpPr>
            <p:nvPr/>
          </p:nvSpPr>
          <p:spPr bwMode="auto">
            <a:xfrm>
              <a:off x="3429" y="2280"/>
              <a:ext cx="159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536" y="2160"/>
              <a:ext cx="465" cy="144"/>
              <a:chOff x="1563" y="2770"/>
              <a:chExt cx="465" cy="144"/>
            </a:xfrm>
          </p:grpSpPr>
          <p:sp>
            <p:nvSpPr>
              <p:cNvPr id="45078" name="Text Box 15"/>
              <p:cNvSpPr txBox="1">
                <a:spLocks noChangeAspect="1" noChangeArrowheads="1"/>
              </p:cNvSpPr>
              <p:nvPr/>
            </p:nvSpPr>
            <p:spPr bwMode="auto">
              <a:xfrm>
                <a:off x="1563" y="2770"/>
                <a:ext cx="465" cy="144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pt-BR" sz="900">
                    <a:solidFill>
                      <a:schemeClr val="bg1"/>
                    </a:solidFill>
                  </a:rPr>
                  <a:t>100 nm</a:t>
                </a:r>
              </a:p>
            </p:txBody>
          </p:sp>
          <p:sp>
            <p:nvSpPr>
              <p:cNvPr id="45079" name="Line 16"/>
              <p:cNvSpPr>
                <a:spLocks noChangeAspect="1" noChangeShapeType="1"/>
              </p:cNvSpPr>
              <p:nvPr/>
            </p:nvSpPr>
            <p:spPr bwMode="auto">
              <a:xfrm>
                <a:off x="1717" y="2890"/>
                <a:ext cx="174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5077" name="Line 17"/>
            <p:cNvSpPr>
              <a:spLocks noChangeAspect="1" noChangeShapeType="1"/>
            </p:cNvSpPr>
            <p:nvPr/>
          </p:nvSpPr>
          <p:spPr bwMode="auto">
            <a:xfrm>
              <a:off x="5109" y="2282"/>
              <a:ext cx="159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060" name="Rectangle 18"/>
          <p:cNvSpPr>
            <a:spLocks noChangeArrowheads="1"/>
          </p:cNvSpPr>
          <p:nvPr/>
        </p:nvSpPr>
        <p:spPr bwMode="auto">
          <a:xfrm>
            <a:off x="5562600" y="3657600"/>
            <a:ext cx="1676400" cy="457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061" name="Text Box 19"/>
          <p:cNvSpPr txBox="1">
            <a:spLocks noChangeArrowheads="1"/>
          </p:cNvSpPr>
          <p:nvPr/>
        </p:nvSpPr>
        <p:spPr bwMode="auto">
          <a:xfrm>
            <a:off x="5562600" y="3657600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 b="0">
                <a:solidFill>
                  <a:schemeClr val="bg1"/>
                </a:solidFill>
                <a:latin typeface="Times New Roman" charset="0"/>
                <a:sym typeface="Symbol" charset="2"/>
              </a:rPr>
              <a:t> E</a:t>
            </a:r>
            <a:r>
              <a:rPr lang="pt-BR" sz="1400" b="0">
                <a:solidFill>
                  <a:schemeClr val="bg1"/>
                </a:solidFill>
                <a:latin typeface="Times New Roman" charset="0"/>
                <a:sym typeface="Symbol" charset="2"/>
              </a:rPr>
              <a:t></a:t>
            </a:r>
            <a:r>
              <a:rPr lang="pt-BR" sz="1400" b="0" baseline="-25000">
                <a:solidFill>
                  <a:schemeClr val="bg1"/>
                </a:solidFill>
                <a:latin typeface="Times New Roman" charset="0"/>
                <a:sym typeface="Symbol" charset="2"/>
              </a:rPr>
              <a:t>m</a:t>
            </a:r>
            <a:r>
              <a:rPr lang="pt-BR" sz="2000" b="0" baseline="-25000">
                <a:solidFill>
                  <a:schemeClr val="bg1"/>
                </a:solidFill>
                <a:latin typeface="Times New Roman" charset="0"/>
                <a:sym typeface="Symbol" charset="2"/>
              </a:rPr>
              <a:t> </a:t>
            </a:r>
            <a:r>
              <a:rPr lang="pt-BR" sz="2000" b="0">
                <a:solidFill>
                  <a:schemeClr val="bg1"/>
                </a:solidFill>
                <a:latin typeface="Times New Roman" charset="0"/>
                <a:sym typeface="Symbol" charset="2"/>
              </a:rPr>
              <a:t>115±10nm</a:t>
            </a:r>
            <a:endParaRPr lang="pt-BR" sz="2000" b="0">
              <a:solidFill>
                <a:schemeClr val="bg1"/>
              </a:solidFill>
              <a:latin typeface="Times New Roman" charset="0"/>
            </a:endParaRPr>
          </a:p>
        </p:txBody>
      </p:sp>
      <p:sp>
        <p:nvSpPr>
          <p:cNvPr id="45062" name="Rectangle 20"/>
          <p:cNvSpPr>
            <a:spLocks noChangeArrowheads="1"/>
          </p:cNvSpPr>
          <p:nvPr/>
        </p:nvSpPr>
        <p:spPr bwMode="auto">
          <a:xfrm>
            <a:off x="2895600" y="3657600"/>
            <a:ext cx="1676400" cy="457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063" name="Text Box 21"/>
          <p:cNvSpPr txBox="1">
            <a:spLocks noChangeArrowheads="1"/>
          </p:cNvSpPr>
          <p:nvPr/>
        </p:nvSpPr>
        <p:spPr bwMode="auto">
          <a:xfrm>
            <a:off x="3048000" y="3657600"/>
            <a:ext cx="152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 b="0">
                <a:solidFill>
                  <a:schemeClr val="bg1"/>
                </a:solidFill>
                <a:latin typeface="Times New Roman" charset="0"/>
                <a:sym typeface="Symbol" charset="2"/>
              </a:rPr>
              <a:t> D</a:t>
            </a:r>
            <a:r>
              <a:rPr lang="pt-BR" sz="1400" b="0">
                <a:solidFill>
                  <a:schemeClr val="bg1"/>
                </a:solidFill>
                <a:latin typeface="Times New Roman" charset="0"/>
                <a:sym typeface="Symbol" charset="2"/>
              </a:rPr>
              <a:t></a:t>
            </a:r>
            <a:r>
              <a:rPr lang="pt-BR" sz="1400" b="0" baseline="-25000">
                <a:solidFill>
                  <a:schemeClr val="bg1"/>
                </a:solidFill>
                <a:latin typeface="Times New Roman" charset="0"/>
                <a:sym typeface="Symbol" charset="2"/>
              </a:rPr>
              <a:t>m</a:t>
            </a:r>
            <a:r>
              <a:rPr lang="pt-BR" sz="2000" b="0" baseline="-25000">
                <a:solidFill>
                  <a:schemeClr val="bg1"/>
                </a:solidFill>
                <a:latin typeface="Times New Roman" charset="0"/>
                <a:sym typeface="Symbol" charset="2"/>
              </a:rPr>
              <a:t> </a:t>
            </a:r>
            <a:r>
              <a:rPr lang="pt-BR" sz="2000" b="0">
                <a:solidFill>
                  <a:schemeClr val="bg1"/>
                </a:solidFill>
                <a:latin typeface="Times New Roman" charset="0"/>
                <a:sym typeface="Symbol" charset="2"/>
              </a:rPr>
              <a:t>76±7nm</a:t>
            </a:r>
            <a:endParaRPr lang="pt-BR" sz="2000" b="0">
              <a:solidFill>
                <a:schemeClr val="bg1"/>
              </a:solidFill>
              <a:latin typeface="Times New Roman" charset="0"/>
            </a:endParaRPr>
          </a:p>
        </p:txBody>
      </p:sp>
      <p:sp>
        <p:nvSpPr>
          <p:cNvPr id="45064" name="Rectangle 22"/>
          <p:cNvSpPr>
            <a:spLocks noChangeArrowheads="1"/>
          </p:cNvSpPr>
          <p:nvPr/>
        </p:nvSpPr>
        <p:spPr bwMode="auto">
          <a:xfrm>
            <a:off x="1524000" y="990600"/>
            <a:ext cx="1676400" cy="457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065" name="Rectangle 23"/>
          <p:cNvSpPr>
            <a:spLocks noChangeArrowheads="1"/>
          </p:cNvSpPr>
          <p:nvPr/>
        </p:nvSpPr>
        <p:spPr bwMode="auto">
          <a:xfrm>
            <a:off x="4267200" y="990600"/>
            <a:ext cx="1676400" cy="457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066" name="Rectangle 24"/>
          <p:cNvSpPr>
            <a:spLocks noChangeArrowheads="1"/>
          </p:cNvSpPr>
          <p:nvPr/>
        </p:nvSpPr>
        <p:spPr bwMode="auto">
          <a:xfrm>
            <a:off x="7010400" y="990600"/>
            <a:ext cx="1676400" cy="457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067" name="Text Box 25"/>
          <p:cNvSpPr txBox="1">
            <a:spLocks noChangeArrowheads="1"/>
          </p:cNvSpPr>
          <p:nvPr/>
        </p:nvSpPr>
        <p:spPr bwMode="auto">
          <a:xfrm>
            <a:off x="1524000" y="990600"/>
            <a:ext cx="175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 b="0">
                <a:solidFill>
                  <a:schemeClr val="bg1"/>
                </a:solidFill>
                <a:latin typeface="Times New Roman" charset="0"/>
                <a:sym typeface="Symbol" charset="2"/>
              </a:rPr>
              <a:t> A</a:t>
            </a:r>
            <a:r>
              <a:rPr lang="pt-BR" sz="1400" b="0">
                <a:solidFill>
                  <a:schemeClr val="bg1"/>
                </a:solidFill>
                <a:latin typeface="Times New Roman" charset="0"/>
                <a:sym typeface="Symbol" charset="2"/>
              </a:rPr>
              <a:t></a:t>
            </a:r>
            <a:r>
              <a:rPr lang="pt-BR" sz="1400" b="0" baseline="-25000">
                <a:solidFill>
                  <a:schemeClr val="bg1"/>
                </a:solidFill>
                <a:latin typeface="Times New Roman" charset="0"/>
                <a:sym typeface="Symbol" charset="2"/>
              </a:rPr>
              <a:t>m</a:t>
            </a:r>
            <a:r>
              <a:rPr lang="pt-BR" sz="2000" b="0" baseline="-25000">
                <a:solidFill>
                  <a:schemeClr val="bg1"/>
                </a:solidFill>
                <a:latin typeface="Times New Roman" charset="0"/>
                <a:sym typeface="Symbol" charset="2"/>
              </a:rPr>
              <a:t> </a:t>
            </a:r>
            <a:r>
              <a:rPr lang="pt-BR" sz="2000" b="0">
                <a:solidFill>
                  <a:schemeClr val="bg1"/>
                </a:solidFill>
                <a:latin typeface="Times New Roman" charset="0"/>
                <a:sym typeface="Symbol" charset="2"/>
              </a:rPr>
              <a:t>15±2nm</a:t>
            </a:r>
            <a:endParaRPr lang="pt-BR" sz="2000" b="0">
              <a:solidFill>
                <a:schemeClr val="bg1"/>
              </a:solidFill>
              <a:latin typeface="Times New Roman" charset="0"/>
            </a:endParaRPr>
          </a:p>
        </p:txBody>
      </p:sp>
      <p:sp>
        <p:nvSpPr>
          <p:cNvPr id="45068" name="Text Box 26"/>
          <p:cNvSpPr txBox="1">
            <a:spLocks noChangeArrowheads="1"/>
          </p:cNvSpPr>
          <p:nvPr/>
        </p:nvSpPr>
        <p:spPr bwMode="auto">
          <a:xfrm>
            <a:off x="4267200" y="990600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 b="0">
                <a:solidFill>
                  <a:schemeClr val="bg1"/>
                </a:solidFill>
                <a:latin typeface="Times New Roman" charset="0"/>
                <a:sym typeface="Symbol" charset="2"/>
              </a:rPr>
              <a:t> B</a:t>
            </a:r>
            <a:r>
              <a:rPr lang="pt-BR" sz="1400" b="0">
                <a:solidFill>
                  <a:schemeClr val="bg1"/>
                </a:solidFill>
                <a:latin typeface="Times New Roman" charset="0"/>
                <a:sym typeface="Symbol" charset="2"/>
              </a:rPr>
              <a:t></a:t>
            </a:r>
            <a:r>
              <a:rPr lang="pt-BR" sz="1400" b="0" baseline="-25000">
                <a:solidFill>
                  <a:schemeClr val="bg1"/>
                </a:solidFill>
                <a:latin typeface="Times New Roman" charset="0"/>
                <a:sym typeface="Symbol" charset="2"/>
              </a:rPr>
              <a:t>m</a:t>
            </a:r>
            <a:r>
              <a:rPr lang="pt-BR" sz="2000" b="0" baseline="-25000">
                <a:solidFill>
                  <a:schemeClr val="bg1"/>
                </a:solidFill>
                <a:latin typeface="Times New Roman" charset="0"/>
                <a:sym typeface="Symbol" charset="2"/>
              </a:rPr>
              <a:t> </a:t>
            </a:r>
            <a:r>
              <a:rPr lang="pt-BR" sz="2000" b="0">
                <a:solidFill>
                  <a:schemeClr val="bg1"/>
                </a:solidFill>
                <a:latin typeface="Times New Roman" charset="0"/>
                <a:sym typeface="Symbol" charset="2"/>
              </a:rPr>
              <a:t>33±3nm</a:t>
            </a:r>
            <a:endParaRPr lang="pt-BR" sz="2000" b="0">
              <a:solidFill>
                <a:schemeClr val="bg1"/>
              </a:solidFill>
              <a:latin typeface="Times New Roman" charset="0"/>
            </a:endParaRPr>
          </a:p>
        </p:txBody>
      </p:sp>
      <p:sp>
        <p:nvSpPr>
          <p:cNvPr id="45069" name="Text Box 27"/>
          <p:cNvSpPr txBox="1">
            <a:spLocks noChangeArrowheads="1"/>
          </p:cNvSpPr>
          <p:nvPr/>
        </p:nvSpPr>
        <p:spPr bwMode="auto">
          <a:xfrm>
            <a:off x="7086600" y="990600"/>
            <a:ext cx="175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 b="0">
                <a:solidFill>
                  <a:schemeClr val="bg1"/>
                </a:solidFill>
                <a:latin typeface="Times New Roman" charset="0"/>
                <a:sym typeface="Symbol" charset="2"/>
              </a:rPr>
              <a:t> C</a:t>
            </a:r>
            <a:r>
              <a:rPr lang="pt-BR" sz="1400" b="0">
                <a:solidFill>
                  <a:schemeClr val="bg1"/>
                </a:solidFill>
                <a:latin typeface="Times New Roman" charset="0"/>
                <a:sym typeface="Symbol" charset="2"/>
              </a:rPr>
              <a:t></a:t>
            </a:r>
            <a:r>
              <a:rPr lang="pt-BR" sz="1400" b="0" baseline="-25000">
                <a:solidFill>
                  <a:schemeClr val="bg1"/>
                </a:solidFill>
                <a:latin typeface="Times New Roman" charset="0"/>
                <a:sym typeface="Symbol" charset="2"/>
              </a:rPr>
              <a:t>m</a:t>
            </a:r>
            <a:r>
              <a:rPr lang="pt-BR" sz="2000" b="0" baseline="-25000">
                <a:solidFill>
                  <a:schemeClr val="bg1"/>
                </a:solidFill>
                <a:latin typeface="Times New Roman" charset="0"/>
                <a:sym typeface="Symbol" charset="2"/>
              </a:rPr>
              <a:t> </a:t>
            </a:r>
            <a:r>
              <a:rPr lang="pt-BR" sz="2000" b="0">
                <a:solidFill>
                  <a:schemeClr val="bg1"/>
                </a:solidFill>
                <a:latin typeface="Times New Roman" charset="0"/>
                <a:sym typeface="Symbol" charset="2"/>
              </a:rPr>
              <a:t>47±4nm</a:t>
            </a:r>
            <a:endParaRPr lang="pt-BR" sz="2000" b="0">
              <a:solidFill>
                <a:schemeClr val="bg1"/>
              </a:solidFill>
              <a:latin typeface="Times New Roman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304800" y="5226050"/>
            <a:ext cx="8839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00FF00"/>
              </a:buClr>
              <a:buFont typeface="Wingdings" charset="2"/>
              <a:buChar char="§"/>
              <a:tabLst>
                <a:tab pos="2001838" algn="l"/>
              </a:tabLst>
            </a:pPr>
            <a:r>
              <a:rPr lang="pt-BR" i="1">
                <a:solidFill>
                  <a:srgbClr val="000000"/>
                </a:solidFill>
                <a:latin typeface="Times New Roman" charset="0"/>
              </a:rPr>
              <a:t>  </a:t>
            </a:r>
            <a:r>
              <a:rPr lang="pt-BR">
                <a:solidFill>
                  <a:srgbClr val="000000"/>
                </a:solidFill>
                <a:latin typeface="Times New Roman" charset="0"/>
              </a:rPr>
              <a:t>As partículas apresentam grandes variações de volume em função do meio, especialmente as partículas menores. 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295400" y="1339850"/>
            <a:ext cx="6781800" cy="3702050"/>
            <a:chOff x="864" y="720"/>
            <a:chExt cx="4272" cy="2332"/>
          </a:xfrm>
        </p:grpSpPr>
        <p:sp>
          <p:nvSpPr>
            <p:cNvPr id="33796" name="Rectangle 4"/>
            <p:cNvSpPr>
              <a:spLocks noChangeArrowheads="1"/>
            </p:cNvSpPr>
            <p:nvPr/>
          </p:nvSpPr>
          <p:spPr bwMode="auto">
            <a:xfrm>
              <a:off x="4608" y="2550"/>
              <a:ext cx="528" cy="2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pt-BR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2.5</a:t>
              </a:r>
              <a:endParaRPr lang="en-US" sz="140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33797" name="Rectangle 5"/>
            <p:cNvSpPr>
              <a:spLocks noChangeArrowheads="1"/>
            </p:cNvSpPr>
            <p:nvPr/>
          </p:nvSpPr>
          <p:spPr bwMode="auto">
            <a:xfrm>
              <a:off x="4176" y="2550"/>
              <a:ext cx="432" cy="2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pt-BR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2.5</a:t>
              </a:r>
              <a:endParaRPr lang="en-US" sz="140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33798" name="Rectangle 6"/>
            <p:cNvSpPr>
              <a:spLocks noChangeArrowheads="1"/>
            </p:cNvSpPr>
            <p:nvPr/>
          </p:nvSpPr>
          <p:spPr bwMode="auto">
            <a:xfrm>
              <a:off x="3744" y="2550"/>
              <a:ext cx="432" cy="2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pt-BR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2.6</a:t>
              </a:r>
              <a:endParaRPr lang="en-US" sz="140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33799" name="Rectangle 7"/>
            <p:cNvSpPr>
              <a:spLocks noChangeArrowheads="1"/>
            </p:cNvSpPr>
            <p:nvPr/>
          </p:nvSpPr>
          <p:spPr bwMode="auto">
            <a:xfrm>
              <a:off x="3312" y="2550"/>
              <a:ext cx="432" cy="2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pt-BR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2.7</a:t>
              </a:r>
              <a:endParaRPr lang="en-US" sz="140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33800" name="Rectangle 8"/>
            <p:cNvSpPr>
              <a:spLocks noChangeArrowheads="1"/>
            </p:cNvSpPr>
            <p:nvPr/>
          </p:nvSpPr>
          <p:spPr bwMode="auto">
            <a:xfrm>
              <a:off x="2880" y="2550"/>
              <a:ext cx="432" cy="2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pt-BR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2.7</a:t>
              </a:r>
              <a:endParaRPr lang="en-US" sz="140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7114" name="Rectangle 9"/>
            <p:cNvSpPr>
              <a:spLocks noChangeArrowheads="1"/>
            </p:cNvSpPr>
            <p:nvPr/>
          </p:nvSpPr>
          <p:spPr bwMode="auto">
            <a:xfrm>
              <a:off x="864" y="2550"/>
              <a:ext cx="2016" cy="2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400">
                  <a:solidFill>
                    <a:srgbClr val="000000"/>
                  </a:solidFill>
                  <a:latin typeface="Times New Roman" charset="0"/>
                </a:rPr>
                <a:t>Conteúdo de sólidos (% em massa)</a:t>
              </a:r>
              <a:endParaRPr lang="en-US" sz="1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7115" name="Rectangle 10"/>
            <p:cNvSpPr>
              <a:spLocks noChangeArrowheads="1"/>
            </p:cNvSpPr>
            <p:nvPr/>
          </p:nvSpPr>
          <p:spPr bwMode="auto">
            <a:xfrm>
              <a:off x="4608" y="1293"/>
              <a:ext cx="528" cy="19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125±11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16" name="Rectangle 11"/>
            <p:cNvSpPr>
              <a:spLocks noChangeArrowheads="1"/>
            </p:cNvSpPr>
            <p:nvPr/>
          </p:nvSpPr>
          <p:spPr bwMode="auto">
            <a:xfrm>
              <a:off x="4176" y="1293"/>
              <a:ext cx="432" cy="19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81±8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17" name="Rectangle 12"/>
            <p:cNvSpPr>
              <a:spLocks noChangeArrowheads="1"/>
            </p:cNvSpPr>
            <p:nvPr/>
          </p:nvSpPr>
          <p:spPr bwMode="auto">
            <a:xfrm>
              <a:off x="3744" y="1293"/>
              <a:ext cx="432" cy="19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57±5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18" name="Rectangle 13"/>
            <p:cNvSpPr>
              <a:spLocks noChangeArrowheads="1"/>
            </p:cNvSpPr>
            <p:nvPr/>
          </p:nvSpPr>
          <p:spPr bwMode="auto">
            <a:xfrm>
              <a:off x="3312" y="1293"/>
              <a:ext cx="432" cy="19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45±4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19" name="Rectangle 14"/>
            <p:cNvSpPr>
              <a:spLocks noChangeArrowheads="1"/>
            </p:cNvSpPr>
            <p:nvPr/>
          </p:nvSpPr>
          <p:spPr bwMode="auto">
            <a:xfrm>
              <a:off x="2880" y="1293"/>
              <a:ext cx="432" cy="19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33±2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20" name="Rectangle 15"/>
            <p:cNvSpPr>
              <a:spLocks noChangeArrowheads="1"/>
            </p:cNvSpPr>
            <p:nvPr/>
          </p:nvSpPr>
          <p:spPr bwMode="auto">
            <a:xfrm>
              <a:off x="1920" y="1293"/>
              <a:ext cx="960" cy="19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400">
                  <a:solidFill>
                    <a:srgbClr val="000000"/>
                  </a:solidFill>
                  <a:latin typeface="Times New Roman" charset="0"/>
                </a:rPr>
                <a:t>AFM (nm)</a:t>
              </a:r>
            </a:p>
          </p:txBody>
        </p:sp>
        <p:sp>
          <p:nvSpPr>
            <p:cNvPr id="47121" name="Rectangle 16"/>
            <p:cNvSpPr>
              <a:spLocks noChangeArrowheads="1"/>
            </p:cNvSpPr>
            <p:nvPr/>
          </p:nvSpPr>
          <p:spPr bwMode="auto">
            <a:xfrm>
              <a:off x="864" y="1293"/>
              <a:ext cx="1056" cy="19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400">
                  <a:solidFill>
                    <a:srgbClr val="000000"/>
                  </a:solidFill>
                  <a:latin typeface="Times New Roman" charset="0"/>
                </a:rPr>
                <a:t>ar, 55% UR, 25</a:t>
              </a:r>
              <a:r>
                <a:rPr lang="pt-BR" sz="1400" baseline="30000">
                  <a:solidFill>
                    <a:srgbClr val="000000"/>
                  </a:solidFill>
                  <a:latin typeface="Times New Roman" charset="0"/>
                </a:rPr>
                <a:t>o</a:t>
              </a:r>
              <a:r>
                <a:rPr lang="pt-BR" sz="1400">
                  <a:solidFill>
                    <a:srgbClr val="000000"/>
                  </a:solidFill>
                  <a:latin typeface="Times New Roman" charset="0"/>
                </a:rPr>
                <a:t>C </a:t>
              </a:r>
            </a:p>
          </p:txBody>
        </p:sp>
        <p:sp>
          <p:nvSpPr>
            <p:cNvPr id="47122" name="Rectangle 17"/>
            <p:cNvSpPr>
              <a:spLocks noChangeArrowheads="1"/>
            </p:cNvSpPr>
            <p:nvPr/>
          </p:nvSpPr>
          <p:spPr bwMode="auto">
            <a:xfrm>
              <a:off x="4608" y="1491"/>
              <a:ext cx="528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118±10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23" name="Rectangle 18"/>
            <p:cNvSpPr>
              <a:spLocks noChangeArrowheads="1"/>
            </p:cNvSpPr>
            <p:nvPr/>
          </p:nvSpPr>
          <p:spPr bwMode="auto">
            <a:xfrm>
              <a:off x="4176" y="1491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79±7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24" name="Rectangle 19"/>
            <p:cNvSpPr>
              <a:spLocks noChangeArrowheads="1"/>
            </p:cNvSpPr>
            <p:nvPr/>
          </p:nvSpPr>
          <p:spPr bwMode="auto">
            <a:xfrm>
              <a:off x="3744" y="1491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51±4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25" name="Rectangle 20"/>
            <p:cNvSpPr>
              <a:spLocks noChangeArrowheads="1"/>
            </p:cNvSpPr>
            <p:nvPr/>
          </p:nvSpPr>
          <p:spPr bwMode="auto">
            <a:xfrm>
              <a:off x="3312" y="1491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39±3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26" name="Rectangle 21"/>
            <p:cNvSpPr>
              <a:spLocks noChangeArrowheads="1"/>
            </p:cNvSpPr>
            <p:nvPr/>
          </p:nvSpPr>
          <p:spPr bwMode="auto">
            <a:xfrm>
              <a:off x="2880" y="1491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22±2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27" name="Rectangle 22"/>
            <p:cNvSpPr>
              <a:spLocks noChangeArrowheads="1"/>
            </p:cNvSpPr>
            <p:nvPr/>
          </p:nvSpPr>
          <p:spPr bwMode="auto">
            <a:xfrm>
              <a:off x="1920" y="1491"/>
              <a:ext cx="960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400">
                  <a:solidFill>
                    <a:srgbClr val="000000"/>
                  </a:solidFill>
                  <a:latin typeface="Times New Roman" charset="0"/>
                </a:rPr>
                <a:t>FESEM(nm)</a:t>
              </a:r>
            </a:p>
          </p:txBody>
        </p:sp>
        <p:sp>
          <p:nvSpPr>
            <p:cNvPr id="47128" name="Rectangle 23"/>
            <p:cNvSpPr>
              <a:spLocks noChangeArrowheads="1"/>
            </p:cNvSpPr>
            <p:nvPr/>
          </p:nvSpPr>
          <p:spPr bwMode="auto">
            <a:xfrm>
              <a:off x="864" y="1491"/>
              <a:ext cx="1056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400">
                  <a:solidFill>
                    <a:srgbClr val="000000"/>
                  </a:solidFill>
                  <a:latin typeface="Times New Roman" charset="0"/>
                </a:rPr>
                <a:t>10</a:t>
              </a:r>
              <a:r>
                <a:rPr lang="pt-BR" sz="1400" baseline="30000">
                  <a:solidFill>
                    <a:srgbClr val="000000"/>
                  </a:solidFill>
                  <a:latin typeface="Times New Roman" charset="0"/>
                </a:rPr>
                <a:t>-6 </a:t>
              </a:r>
              <a:r>
                <a:rPr lang="pt-BR" sz="1400">
                  <a:solidFill>
                    <a:srgbClr val="000000"/>
                  </a:solidFill>
                  <a:latin typeface="Times New Roman" charset="0"/>
                </a:rPr>
                <a:t>mbar</a:t>
              </a:r>
            </a:p>
          </p:txBody>
        </p:sp>
        <p:sp>
          <p:nvSpPr>
            <p:cNvPr id="33816" name="Rectangle 24"/>
            <p:cNvSpPr>
              <a:spLocks noChangeArrowheads="1"/>
            </p:cNvSpPr>
            <p:nvPr/>
          </p:nvSpPr>
          <p:spPr bwMode="auto">
            <a:xfrm>
              <a:off x="4608" y="1873"/>
              <a:ext cx="528" cy="35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65</a:t>
              </a:r>
            </a:p>
          </p:txBody>
        </p:sp>
        <p:sp>
          <p:nvSpPr>
            <p:cNvPr id="33817" name="Rectangle 25"/>
            <p:cNvSpPr>
              <a:spLocks noChangeArrowheads="1"/>
            </p:cNvSpPr>
            <p:nvPr/>
          </p:nvSpPr>
          <p:spPr bwMode="auto">
            <a:xfrm>
              <a:off x="4176" y="1873"/>
              <a:ext cx="432" cy="35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149</a:t>
              </a:r>
            </a:p>
          </p:txBody>
        </p:sp>
        <p:sp>
          <p:nvSpPr>
            <p:cNvPr id="33818" name="Rectangle 26"/>
            <p:cNvSpPr>
              <a:spLocks noChangeArrowheads="1"/>
            </p:cNvSpPr>
            <p:nvPr/>
          </p:nvSpPr>
          <p:spPr bwMode="auto">
            <a:xfrm>
              <a:off x="3744" y="1873"/>
              <a:ext cx="432" cy="35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340</a:t>
              </a:r>
            </a:p>
          </p:txBody>
        </p:sp>
        <p:sp>
          <p:nvSpPr>
            <p:cNvPr id="33819" name="Rectangle 27"/>
            <p:cNvSpPr>
              <a:spLocks noChangeArrowheads="1"/>
            </p:cNvSpPr>
            <p:nvPr/>
          </p:nvSpPr>
          <p:spPr bwMode="auto">
            <a:xfrm>
              <a:off x="3312" y="1873"/>
              <a:ext cx="432" cy="35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700</a:t>
              </a:r>
            </a:p>
          </p:txBody>
        </p:sp>
        <p:sp>
          <p:nvSpPr>
            <p:cNvPr id="33820" name="Rectangle 28"/>
            <p:cNvSpPr>
              <a:spLocks noChangeArrowheads="1"/>
            </p:cNvSpPr>
            <p:nvPr/>
          </p:nvSpPr>
          <p:spPr bwMode="auto">
            <a:xfrm>
              <a:off x="2880" y="1873"/>
              <a:ext cx="432" cy="35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45</a:t>
              </a:r>
              <a:r>
                <a:rPr lang="pt-BR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00</a:t>
              </a:r>
              <a:endParaRPr lang="en-US" sz="140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7134" name="Rectangle 29"/>
            <p:cNvSpPr>
              <a:spLocks noChangeArrowheads="1"/>
            </p:cNvSpPr>
            <p:nvPr/>
          </p:nvSpPr>
          <p:spPr bwMode="auto">
            <a:xfrm>
              <a:off x="864" y="1873"/>
              <a:ext cx="2016" cy="35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400">
                  <a:solidFill>
                    <a:srgbClr val="000000"/>
                  </a:solidFill>
                  <a:latin typeface="Times New Roman" charset="0"/>
                </a:rPr>
                <a:t>Coeficiente de intumescimento em água (% em volume)</a:t>
              </a:r>
              <a:endParaRPr lang="en-US" sz="1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33822" name="Rectangle 30"/>
            <p:cNvSpPr>
              <a:spLocks noChangeArrowheads="1"/>
            </p:cNvSpPr>
            <p:nvPr/>
          </p:nvSpPr>
          <p:spPr bwMode="auto">
            <a:xfrm>
              <a:off x="4608" y="2225"/>
              <a:ext cx="528" cy="3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48</a:t>
              </a:r>
            </a:p>
          </p:txBody>
        </p:sp>
        <p:sp>
          <p:nvSpPr>
            <p:cNvPr id="33823" name="Rectangle 31"/>
            <p:cNvSpPr>
              <a:spLocks noChangeArrowheads="1"/>
            </p:cNvSpPr>
            <p:nvPr/>
          </p:nvSpPr>
          <p:spPr bwMode="auto">
            <a:xfrm>
              <a:off x="4176" y="2225"/>
              <a:ext cx="432" cy="3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121</a:t>
              </a:r>
            </a:p>
          </p:txBody>
        </p:sp>
        <p:sp>
          <p:nvSpPr>
            <p:cNvPr id="33824" name="Rectangle 32"/>
            <p:cNvSpPr>
              <a:spLocks noChangeArrowheads="1"/>
            </p:cNvSpPr>
            <p:nvPr/>
          </p:nvSpPr>
          <p:spPr bwMode="auto">
            <a:xfrm>
              <a:off x="3744" y="2225"/>
              <a:ext cx="432" cy="3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190</a:t>
              </a:r>
            </a:p>
          </p:txBody>
        </p:sp>
        <p:sp>
          <p:nvSpPr>
            <p:cNvPr id="33825" name="Rectangle 33"/>
            <p:cNvSpPr>
              <a:spLocks noChangeArrowheads="1"/>
            </p:cNvSpPr>
            <p:nvPr/>
          </p:nvSpPr>
          <p:spPr bwMode="auto">
            <a:xfrm>
              <a:off x="3312" y="2225"/>
              <a:ext cx="432" cy="3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1028</a:t>
              </a:r>
            </a:p>
          </p:txBody>
        </p:sp>
        <p:sp>
          <p:nvSpPr>
            <p:cNvPr id="33826" name="Rectangle 34"/>
            <p:cNvSpPr>
              <a:spLocks noChangeArrowheads="1"/>
            </p:cNvSpPr>
            <p:nvPr/>
          </p:nvSpPr>
          <p:spPr bwMode="auto">
            <a:xfrm>
              <a:off x="2880" y="2225"/>
              <a:ext cx="432" cy="3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10</a:t>
              </a:r>
              <a:r>
                <a:rPr lang="pt-BR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900</a:t>
              </a:r>
              <a:endParaRPr lang="en-US" sz="140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7140" name="Rectangle 35"/>
            <p:cNvSpPr>
              <a:spLocks noChangeArrowheads="1"/>
            </p:cNvSpPr>
            <p:nvPr/>
          </p:nvSpPr>
          <p:spPr bwMode="auto">
            <a:xfrm>
              <a:off x="864" y="2225"/>
              <a:ext cx="2016" cy="3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400">
                  <a:solidFill>
                    <a:srgbClr val="000000"/>
                  </a:solidFill>
                  <a:latin typeface="Times New Roman" charset="0"/>
                </a:rPr>
                <a:t>Coeficiente de intumescimento em etanol (% em volume)</a:t>
              </a:r>
              <a:endParaRPr lang="en-US" sz="1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7141" name="Rectangle 36"/>
            <p:cNvSpPr>
              <a:spLocks noChangeArrowheads="1"/>
            </p:cNvSpPr>
            <p:nvPr/>
          </p:nvSpPr>
          <p:spPr bwMode="auto">
            <a:xfrm>
              <a:off x="4608" y="720"/>
              <a:ext cx="528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E</a:t>
              </a:r>
            </a:p>
          </p:txBody>
        </p:sp>
        <p:sp>
          <p:nvSpPr>
            <p:cNvPr id="47142" name="Rectangle 37"/>
            <p:cNvSpPr>
              <a:spLocks noChangeArrowheads="1"/>
            </p:cNvSpPr>
            <p:nvPr/>
          </p:nvSpPr>
          <p:spPr bwMode="auto">
            <a:xfrm>
              <a:off x="4176" y="720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D</a:t>
              </a:r>
            </a:p>
          </p:txBody>
        </p:sp>
        <p:sp>
          <p:nvSpPr>
            <p:cNvPr id="47143" name="Rectangle 38"/>
            <p:cNvSpPr>
              <a:spLocks noChangeArrowheads="1"/>
            </p:cNvSpPr>
            <p:nvPr/>
          </p:nvSpPr>
          <p:spPr bwMode="auto">
            <a:xfrm>
              <a:off x="3744" y="720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C</a:t>
              </a:r>
            </a:p>
          </p:txBody>
        </p:sp>
        <p:sp>
          <p:nvSpPr>
            <p:cNvPr id="47144" name="Rectangle 39"/>
            <p:cNvSpPr>
              <a:spLocks noChangeArrowheads="1"/>
            </p:cNvSpPr>
            <p:nvPr/>
          </p:nvSpPr>
          <p:spPr bwMode="auto">
            <a:xfrm>
              <a:off x="3312" y="720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B</a:t>
              </a:r>
            </a:p>
          </p:txBody>
        </p:sp>
        <p:sp>
          <p:nvSpPr>
            <p:cNvPr id="47145" name="Rectangle 40"/>
            <p:cNvSpPr>
              <a:spLocks noChangeArrowheads="1"/>
            </p:cNvSpPr>
            <p:nvPr/>
          </p:nvSpPr>
          <p:spPr bwMode="auto">
            <a:xfrm>
              <a:off x="2880" y="720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A</a:t>
              </a:r>
            </a:p>
          </p:txBody>
        </p:sp>
        <p:sp>
          <p:nvSpPr>
            <p:cNvPr id="47146" name="Rectangle 41"/>
            <p:cNvSpPr>
              <a:spLocks noChangeArrowheads="1"/>
            </p:cNvSpPr>
            <p:nvPr/>
          </p:nvSpPr>
          <p:spPr bwMode="auto">
            <a:xfrm>
              <a:off x="864" y="720"/>
              <a:ext cx="2016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400">
                  <a:solidFill>
                    <a:srgbClr val="000000"/>
                  </a:solidFill>
                  <a:latin typeface="Times New Roman" charset="0"/>
                </a:rPr>
                <a:t>Amostra</a:t>
              </a:r>
              <a:endParaRPr lang="en-US" sz="1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7147" name="Rectangle 42"/>
            <p:cNvSpPr>
              <a:spLocks noChangeArrowheads="1"/>
            </p:cNvSpPr>
            <p:nvPr/>
          </p:nvSpPr>
          <p:spPr bwMode="auto">
            <a:xfrm>
              <a:off x="864" y="2801"/>
              <a:ext cx="2016" cy="2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Poten</a:t>
              </a:r>
              <a:r>
                <a:rPr lang="pt-BR" sz="1400">
                  <a:solidFill>
                    <a:srgbClr val="000000"/>
                  </a:solidFill>
                  <a:latin typeface="Times New Roman" charset="0"/>
                </a:rPr>
                <a:t>c</a:t>
              </a: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ial</a:t>
              </a:r>
              <a:r>
                <a:rPr lang="pt-BR" sz="1400">
                  <a:solidFill>
                    <a:srgbClr val="000000"/>
                  </a:solidFill>
                  <a:latin typeface="Times New Roman" charset="0"/>
                </a:rPr>
                <a:t> </a:t>
              </a: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Zeta</a:t>
              </a:r>
              <a:r>
                <a:rPr lang="pt-BR" sz="1400">
                  <a:solidFill>
                    <a:srgbClr val="000000"/>
                  </a:solidFill>
                  <a:latin typeface="Times New Roman" charset="0"/>
                </a:rPr>
                <a:t> (em</a:t>
              </a: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 KCl 10</a:t>
              </a:r>
              <a:r>
                <a:rPr lang="en-US" sz="1400" baseline="30000">
                  <a:solidFill>
                    <a:srgbClr val="000000"/>
                  </a:solidFill>
                  <a:latin typeface="Times New Roman" charset="0"/>
                </a:rPr>
                <a:t>-3</a:t>
              </a: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M</a:t>
              </a:r>
              <a:r>
                <a:rPr lang="pt-BR" sz="1400">
                  <a:solidFill>
                    <a:srgbClr val="000000"/>
                  </a:solidFill>
                  <a:latin typeface="Times New Roman" charset="0"/>
                </a:rPr>
                <a:t>) (mV)</a:t>
              </a:r>
              <a:endParaRPr lang="en-US" sz="14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47148" name="Rectangle 43"/>
            <p:cNvSpPr>
              <a:spLocks noChangeArrowheads="1"/>
            </p:cNvSpPr>
            <p:nvPr/>
          </p:nvSpPr>
          <p:spPr bwMode="auto">
            <a:xfrm>
              <a:off x="1920" y="1682"/>
              <a:ext cx="960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TEM (nm)</a:t>
              </a:r>
            </a:p>
          </p:txBody>
        </p:sp>
        <p:sp>
          <p:nvSpPr>
            <p:cNvPr id="47149" name="Rectangle 44"/>
            <p:cNvSpPr>
              <a:spLocks noChangeArrowheads="1"/>
            </p:cNvSpPr>
            <p:nvPr/>
          </p:nvSpPr>
          <p:spPr bwMode="auto">
            <a:xfrm>
              <a:off x="1920" y="1102"/>
              <a:ext cx="960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PCS (nm)</a:t>
              </a:r>
            </a:p>
          </p:txBody>
        </p:sp>
        <p:sp>
          <p:nvSpPr>
            <p:cNvPr id="47150" name="Rectangle 45"/>
            <p:cNvSpPr>
              <a:spLocks noChangeArrowheads="1"/>
            </p:cNvSpPr>
            <p:nvPr/>
          </p:nvSpPr>
          <p:spPr bwMode="auto">
            <a:xfrm>
              <a:off x="1920" y="911"/>
              <a:ext cx="960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PCS (nm)</a:t>
              </a:r>
            </a:p>
          </p:txBody>
        </p:sp>
        <p:sp>
          <p:nvSpPr>
            <p:cNvPr id="33838" name="Rectangle 46"/>
            <p:cNvSpPr>
              <a:spLocks noChangeArrowheads="1"/>
            </p:cNvSpPr>
            <p:nvPr/>
          </p:nvSpPr>
          <p:spPr bwMode="auto">
            <a:xfrm>
              <a:off x="4608" y="2801"/>
              <a:ext cx="528" cy="2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-49</a:t>
              </a:r>
            </a:p>
          </p:txBody>
        </p:sp>
        <p:sp>
          <p:nvSpPr>
            <p:cNvPr id="33839" name="Rectangle 47"/>
            <p:cNvSpPr>
              <a:spLocks noChangeArrowheads="1"/>
            </p:cNvSpPr>
            <p:nvPr/>
          </p:nvSpPr>
          <p:spPr bwMode="auto">
            <a:xfrm>
              <a:off x="4176" y="2801"/>
              <a:ext cx="432" cy="2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-46</a:t>
              </a:r>
            </a:p>
          </p:txBody>
        </p:sp>
        <p:sp>
          <p:nvSpPr>
            <p:cNvPr id="33840" name="Rectangle 48"/>
            <p:cNvSpPr>
              <a:spLocks noChangeArrowheads="1"/>
            </p:cNvSpPr>
            <p:nvPr/>
          </p:nvSpPr>
          <p:spPr bwMode="auto">
            <a:xfrm>
              <a:off x="3744" y="2801"/>
              <a:ext cx="432" cy="2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-36</a:t>
              </a:r>
            </a:p>
          </p:txBody>
        </p:sp>
        <p:sp>
          <p:nvSpPr>
            <p:cNvPr id="33841" name="Rectangle 49"/>
            <p:cNvSpPr>
              <a:spLocks noChangeArrowheads="1"/>
            </p:cNvSpPr>
            <p:nvPr/>
          </p:nvSpPr>
          <p:spPr bwMode="auto">
            <a:xfrm>
              <a:off x="3312" y="2801"/>
              <a:ext cx="432" cy="2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-38</a:t>
              </a:r>
            </a:p>
          </p:txBody>
        </p:sp>
        <p:sp>
          <p:nvSpPr>
            <p:cNvPr id="33842" name="Rectangle 50"/>
            <p:cNvSpPr>
              <a:spLocks noChangeArrowheads="1"/>
            </p:cNvSpPr>
            <p:nvPr/>
          </p:nvSpPr>
          <p:spPr bwMode="auto">
            <a:xfrm>
              <a:off x="2880" y="2801"/>
              <a:ext cx="432" cy="2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40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-27</a:t>
              </a:r>
            </a:p>
          </p:txBody>
        </p:sp>
        <p:sp>
          <p:nvSpPr>
            <p:cNvPr id="47156" name="Rectangle 51"/>
            <p:cNvSpPr>
              <a:spLocks noChangeArrowheads="1"/>
            </p:cNvSpPr>
            <p:nvPr/>
          </p:nvSpPr>
          <p:spPr bwMode="auto">
            <a:xfrm>
              <a:off x="4608" y="1682"/>
              <a:ext cx="528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115±10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57" name="Rectangle 52"/>
            <p:cNvSpPr>
              <a:spLocks noChangeArrowheads="1"/>
            </p:cNvSpPr>
            <p:nvPr/>
          </p:nvSpPr>
          <p:spPr bwMode="auto">
            <a:xfrm>
              <a:off x="4176" y="1682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76±7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58" name="Rectangle 53"/>
            <p:cNvSpPr>
              <a:spLocks noChangeArrowheads="1"/>
            </p:cNvSpPr>
            <p:nvPr/>
          </p:nvSpPr>
          <p:spPr bwMode="auto">
            <a:xfrm>
              <a:off x="3744" y="1682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47±4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59" name="Rectangle 54"/>
            <p:cNvSpPr>
              <a:spLocks noChangeArrowheads="1"/>
            </p:cNvSpPr>
            <p:nvPr/>
          </p:nvSpPr>
          <p:spPr bwMode="auto">
            <a:xfrm>
              <a:off x="3312" y="1682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33±3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60" name="Rectangle 55"/>
            <p:cNvSpPr>
              <a:spLocks noChangeArrowheads="1"/>
            </p:cNvSpPr>
            <p:nvPr/>
          </p:nvSpPr>
          <p:spPr bwMode="auto">
            <a:xfrm>
              <a:off x="2880" y="1682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15±2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61" name="Rectangle 56"/>
            <p:cNvSpPr>
              <a:spLocks noChangeArrowheads="1"/>
            </p:cNvSpPr>
            <p:nvPr/>
          </p:nvSpPr>
          <p:spPr bwMode="auto">
            <a:xfrm>
              <a:off x="864" y="1682"/>
              <a:ext cx="1056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10</a:t>
              </a:r>
              <a:r>
                <a:rPr lang="en-US" sz="1400" baseline="30000">
                  <a:solidFill>
                    <a:srgbClr val="000000"/>
                  </a:solidFill>
                  <a:latin typeface="Times New Roman" charset="0"/>
                </a:rPr>
                <a:t>-6 </a:t>
              </a: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mbar</a:t>
              </a:r>
            </a:p>
          </p:txBody>
        </p:sp>
        <p:sp>
          <p:nvSpPr>
            <p:cNvPr id="47162" name="Rectangle 57"/>
            <p:cNvSpPr>
              <a:spLocks noChangeArrowheads="1"/>
            </p:cNvSpPr>
            <p:nvPr/>
          </p:nvSpPr>
          <p:spPr bwMode="auto">
            <a:xfrm>
              <a:off x="4608" y="1102"/>
              <a:ext cx="528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131±1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63" name="Rectangle 58"/>
            <p:cNvSpPr>
              <a:spLocks noChangeArrowheads="1"/>
            </p:cNvSpPr>
            <p:nvPr/>
          </p:nvSpPr>
          <p:spPr bwMode="auto">
            <a:xfrm>
              <a:off x="4176" y="1102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99±1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64" name="Rectangle 59"/>
            <p:cNvSpPr>
              <a:spLocks noChangeArrowheads="1"/>
            </p:cNvSpPr>
            <p:nvPr/>
          </p:nvSpPr>
          <p:spPr bwMode="auto">
            <a:xfrm>
              <a:off x="3744" y="1102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67±6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65" name="Rectangle 60"/>
            <p:cNvSpPr>
              <a:spLocks noChangeArrowheads="1"/>
            </p:cNvSpPr>
            <p:nvPr/>
          </p:nvSpPr>
          <p:spPr bwMode="auto">
            <a:xfrm>
              <a:off x="3312" y="1102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74±2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66" name="Rectangle 61"/>
            <p:cNvSpPr>
              <a:spLocks noChangeArrowheads="1"/>
            </p:cNvSpPr>
            <p:nvPr/>
          </p:nvSpPr>
          <p:spPr bwMode="auto">
            <a:xfrm>
              <a:off x="2880" y="1102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72±2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67" name="Rectangle 62"/>
            <p:cNvSpPr>
              <a:spLocks noChangeArrowheads="1"/>
            </p:cNvSpPr>
            <p:nvPr/>
          </p:nvSpPr>
          <p:spPr bwMode="auto">
            <a:xfrm>
              <a:off x="864" y="1102"/>
              <a:ext cx="1056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400">
                  <a:solidFill>
                    <a:srgbClr val="000000"/>
                  </a:solidFill>
                  <a:latin typeface="Times New Roman" charset="0"/>
                </a:rPr>
                <a:t>etanol,</a:t>
              </a: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 25</a:t>
              </a:r>
              <a:r>
                <a:rPr lang="en-US" sz="1400" baseline="30000">
                  <a:solidFill>
                    <a:srgbClr val="000000"/>
                  </a:solidFill>
                  <a:latin typeface="Times New Roman" charset="0"/>
                </a:rPr>
                <a:t>o</a:t>
              </a: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C</a:t>
              </a:r>
            </a:p>
          </p:txBody>
        </p:sp>
        <p:sp>
          <p:nvSpPr>
            <p:cNvPr id="47168" name="Rectangle 63"/>
            <p:cNvSpPr>
              <a:spLocks noChangeArrowheads="1"/>
            </p:cNvSpPr>
            <p:nvPr/>
          </p:nvSpPr>
          <p:spPr bwMode="auto">
            <a:xfrm>
              <a:off x="4608" y="911"/>
              <a:ext cx="528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136±1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69" name="Rectangle 64"/>
            <p:cNvSpPr>
              <a:spLocks noChangeArrowheads="1"/>
            </p:cNvSpPr>
            <p:nvPr/>
          </p:nvSpPr>
          <p:spPr bwMode="auto">
            <a:xfrm>
              <a:off x="4176" y="911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103±1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70" name="Rectangle 65"/>
            <p:cNvSpPr>
              <a:spLocks noChangeArrowheads="1"/>
            </p:cNvSpPr>
            <p:nvPr/>
          </p:nvSpPr>
          <p:spPr bwMode="auto">
            <a:xfrm>
              <a:off x="3744" y="911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77±2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71" name="Rectangle 66"/>
            <p:cNvSpPr>
              <a:spLocks noChangeArrowheads="1"/>
            </p:cNvSpPr>
            <p:nvPr/>
          </p:nvSpPr>
          <p:spPr bwMode="auto">
            <a:xfrm>
              <a:off x="3312" y="911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66±6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72" name="Rectangle 67"/>
            <p:cNvSpPr>
              <a:spLocks noChangeArrowheads="1"/>
            </p:cNvSpPr>
            <p:nvPr/>
          </p:nvSpPr>
          <p:spPr bwMode="auto">
            <a:xfrm>
              <a:off x="2880" y="911"/>
              <a:ext cx="432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140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54±5</a:t>
              </a:r>
              <a:endParaRPr lang="pt-BR" sz="14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173" name="Rectangle 68"/>
            <p:cNvSpPr>
              <a:spLocks noChangeArrowheads="1"/>
            </p:cNvSpPr>
            <p:nvPr/>
          </p:nvSpPr>
          <p:spPr bwMode="auto">
            <a:xfrm>
              <a:off x="864" y="911"/>
              <a:ext cx="1056" cy="19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algn="ctr" defTabSz="4049713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400">
                  <a:solidFill>
                    <a:srgbClr val="000000"/>
                  </a:solidFill>
                  <a:latin typeface="Times New Roman" charset="0"/>
                </a:rPr>
                <a:t>água,</a:t>
              </a: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 25</a:t>
              </a:r>
              <a:r>
                <a:rPr lang="en-US" sz="1400" baseline="30000">
                  <a:solidFill>
                    <a:srgbClr val="000000"/>
                  </a:solidFill>
                  <a:latin typeface="Times New Roman" charset="0"/>
                </a:rPr>
                <a:t>o</a:t>
              </a:r>
              <a:r>
                <a:rPr lang="en-US" sz="1400">
                  <a:solidFill>
                    <a:srgbClr val="000000"/>
                  </a:solidFill>
                  <a:latin typeface="Times New Roman" charset="0"/>
                </a:rPr>
                <a:t>C</a:t>
              </a:r>
            </a:p>
          </p:txBody>
        </p:sp>
        <p:sp>
          <p:nvSpPr>
            <p:cNvPr id="47174" name="Line 69"/>
            <p:cNvSpPr>
              <a:spLocks noChangeShapeType="1"/>
            </p:cNvSpPr>
            <p:nvPr/>
          </p:nvSpPr>
          <p:spPr bwMode="auto">
            <a:xfrm>
              <a:off x="864" y="720"/>
              <a:ext cx="2016" cy="0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75" name="Line 70"/>
            <p:cNvSpPr>
              <a:spLocks noChangeShapeType="1"/>
            </p:cNvSpPr>
            <p:nvPr/>
          </p:nvSpPr>
          <p:spPr bwMode="auto">
            <a:xfrm>
              <a:off x="864" y="1102"/>
              <a:ext cx="42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76" name="Line 71"/>
            <p:cNvSpPr>
              <a:spLocks noChangeShapeType="1"/>
            </p:cNvSpPr>
            <p:nvPr/>
          </p:nvSpPr>
          <p:spPr bwMode="auto">
            <a:xfrm>
              <a:off x="864" y="1293"/>
              <a:ext cx="42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77" name="Line 72"/>
            <p:cNvSpPr>
              <a:spLocks noChangeShapeType="1"/>
            </p:cNvSpPr>
            <p:nvPr/>
          </p:nvSpPr>
          <p:spPr bwMode="auto">
            <a:xfrm>
              <a:off x="864" y="1873"/>
              <a:ext cx="42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78" name="Line 73"/>
            <p:cNvSpPr>
              <a:spLocks noChangeShapeType="1"/>
            </p:cNvSpPr>
            <p:nvPr/>
          </p:nvSpPr>
          <p:spPr bwMode="auto">
            <a:xfrm>
              <a:off x="864" y="3052"/>
              <a:ext cx="42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79" name="Line 74"/>
            <p:cNvSpPr>
              <a:spLocks noChangeShapeType="1"/>
            </p:cNvSpPr>
            <p:nvPr/>
          </p:nvSpPr>
          <p:spPr bwMode="auto">
            <a:xfrm>
              <a:off x="3312" y="720"/>
              <a:ext cx="0" cy="23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80" name="Line 75"/>
            <p:cNvSpPr>
              <a:spLocks noChangeShapeType="1"/>
            </p:cNvSpPr>
            <p:nvPr/>
          </p:nvSpPr>
          <p:spPr bwMode="auto">
            <a:xfrm>
              <a:off x="3744" y="720"/>
              <a:ext cx="0" cy="23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81" name="Line 76"/>
            <p:cNvSpPr>
              <a:spLocks noChangeShapeType="1"/>
            </p:cNvSpPr>
            <p:nvPr/>
          </p:nvSpPr>
          <p:spPr bwMode="auto">
            <a:xfrm>
              <a:off x="4176" y="720"/>
              <a:ext cx="0" cy="23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82" name="Line 77"/>
            <p:cNvSpPr>
              <a:spLocks noChangeShapeType="1"/>
            </p:cNvSpPr>
            <p:nvPr/>
          </p:nvSpPr>
          <p:spPr bwMode="auto">
            <a:xfrm>
              <a:off x="4608" y="720"/>
              <a:ext cx="0" cy="23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83" name="Line 78"/>
            <p:cNvSpPr>
              <a:spLocks noChangeShapeType="1"/>
            </p:cNvSpPr>
            <p:nvPr/>
          </p:nvSpPr>
          <p:spPr bwMode="auto">
            <a:xfrm>
              <a:off x="5136" y="720"/>
              <a:ext cx="0" cy="23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84" name="Line 79"/>
            <p:cNvSpPr>
              <a:spLocks noChangeShapeType="1"/>
            </p:cNvSpPr>
            <p:nvPr/>
          </p:nvSpPr>
          <p:spPr bwMode="auto">
            <a:xfrm>
              <a:off x="2880" y="720"/>
              <a:ext cx="0" cy="23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85" name="Line 80"/>
            <p:cNvSpPr>
              <a:spLocks noChangeShapeType="1"/>
            </p:cNvSpPr>
            <p:nvPr/>
          </p:nvSpPr>
          <p:spPr bwMode="auto">
            <a:xfrm>
              <a:off x="864" y="911"/>
              <a:ext cx="42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86" name="Line 81"/>
            <p:cNvSpPr>
              <a:spLocks noChangeShapeType="1"/>
            </p:cNvSpPr>
            <p:nvPr/>
          </p:nvSpPr>
          <p:spPr bwMode="auto">
            <a:xfrm>
              <a:off x="1920" y="911"/>
              <a:ext cx="0" cy="96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87" name="Line 82"/>
            <p:cNvSpPr>
              <a:spLocks noChangeShapeType="1"/>
            </p:cNvSpPr>
            <p:nvPr/>
          </p:nvSpPr>
          <p:spPr bwMode="auto">
            <a:xfrm>
              <a:off x="864" y="1682"/>
              <a:ext cx="42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88" name="Line 83"/>
            <p:cNvSpPr>
              <a:spLocks noChangeShapeType="1"/>
            </p:cNvSpPr>
            <p:nvPr/>
          </p:nvSpPr>
          <p:spPr bwMode="auto">
            <a:xfrm>
              <a:off x="864" y="1491"/>
              <a:ext cx="42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89" name="Line 84"/>
            <p:cNvSpPr>
              <a:spLocks noChangeShapeType="1"/>
            </p:cNvSpPr>
            <p:nvPr/>
          </p:nvSpPr>
          <p:spPr bwMode="auto">
            <a:xfrm>
              <a:off x="864" y="720"/>
              <a:ext cx="0" cy="23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90" name="Line 85"/>
            <p:cNvSpPr>
              <a:spLocks noChangeShapeType="1"/>
            </p:cNvSpPr>
            <p:nvPr/>
          </p:nvSpPr>
          <p:spPr bwMode="auto">
            <a:xfrm>
              <a:off x="2880" y="720"/>
              <a:ext cx="432" cy="0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91" name="Line 86"/>
            <p:cNvSpPr>
              <a:spLocks noChangeShapeType="1"/>
            </p:cNvSpPr>
            <p:nvPr/>
          </p:nvSpPr>
          <p:spPr bwMode="auto">
            <a:xfrm>
              <a:off x="3312" y="720"/>
              <a:ext cx="432" cy="0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92" name="Line 87"/>
            <p:cNvSpPr>
              <a:spLocks noChangeShapeType="1"/>
            </p:cNvSpPr>
            <p:nvPr/>
          </p:nvSpPr>
          <p:spPr bwMode="auto">
            <a:xfrm>
              <a:off x="3744" y="720"/>
              <a:ext cx="432" cy="0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93" name="Line 88"/>
            <p:cNvSpPr>
              <a:spLocks noChangeShapeType="1"/>
            </p:cNvSpPr>
            <p:nvPr/>
          </p:nvSpPr>
          <p:spPr bwMode="auto">
            <a:xfrm>
              <a:off x="4176" y="720"/>
              <a:ext cx="432" cy="0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94" name="Line 89"/>
            <p:cNvSpPr>
              <a:spLocks noChangeShapeType="1"/>
            </p:cNvSpPr>
            <p:nvPr/>
          </p:nvSpPr>
          <p:spPr bwMode="auto">
            <a:xfrm>
              <a:off x="4608" y="720"/>
              <a:ext cx="528" cy="0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95" name="Line 90"/>
            <p:cNvSpPr>
              <a:spLocks noChangeShapeType="1"/>
            </p:cNvSpPr>
            <p:nvPr/>
          </p:nvSpPr>
          <p:spPr bwMode="auto">
            <a:xfrm>
              <a:off x="864" y="2225"/>
              <a:ext cx="42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96" name="Line 91"/>
            <p:cNvSpPr>
              <a:spLocks noChangeShapeType="1"/>
            </p:cNvSpPr>
            <p:nvPr/>
          </p:nvSpPr>
          <p:spPr bwMode="auto">
            <a:xfrm>
              <a:off x="864" y="2550"/>
              <a:ext cx="42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97" name="Line 92"/>
            <p:cNvSpPr>
              <a:spLocks noChangeShapeType="1"/>
            </p:cNvSpPr>
            <p:nvPr/>
          </p:nvSpPr>
          <p:spPr bwMode="auto">
            <a:xfrm>
              <a:off x="864" y="2801"/>
              <a:ext cx="42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108" name="Text Box 93"/>
          <p:cNvSpPr txBox="1">
            <a:spLocks noChangeArrowheads="1"/>
          </p:cNvSpPr>
          <p:nvPr/>
        </p:nvSpPr>
        <p:spPr bwMode="auto">
          <a:xfrm>
            <a:off x="0" y="42545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4000">
                <a:solidFill>
                  <a:srgbClr val="000000"/>
                </a:solidFill>
                <a:latin typeface="Times New Roman" charset="0"/>
              </a:rPr>
              <a:t>Diâmetros médios em diferentes meios</a:t>
            </a:r>
            <a:endParaRPr lang="en-US" sz="400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/>
              <a:t>C</a:t>
            </a:r>
            <a:r>
              <a:rPr lang="en-US" dirty="0" err="1" smtClean="0"/>
              <a:t>oloidais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fase</a:t>
            </a:r>
            <a:r>
              <a:rPr lang="en-US" dirty="0" smtClean="0"/>
              <a:t> </a:t>
            </a:r>
            <a:r>
              <a:rPr lang="en-US" dirty="0" err="1" smtClean="0"/>
              <a:t>dispersa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outra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As </a:t>
            </a:r>
            <a:r>
              <a:rPr lang="en-US" dirty="0" err="1" smtClean="0"/>
              <a:t>duas</a:t>
            </a:r>
            <a:r>
              <a:rPr lang="en-US" dirty="0" smtClean="0"/>
              <a:t> </a:t>
            </a:r>
            <a:r>
              <a:rPr lang="en-US" dirty="0" err="1" smtClean="0"/>
              <a:t>fases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err="1" smtClean="0"/>
              <a:t>ão</a:t>
            </a:r>
            <a:r>
              <a:rPr lang="en-US" dirty="0" smtClean="0"/>
              <a:t> </a:t>
            </a:r>
            <a:r>
              <a:rPr lang="en-US" dirty="0" err="1" smtClean="0"/>
              <a:t>reconhecíveis</a:t>
            </a:r>
            <a:r>
              <a:rPr lang="en-US" dirty="0" smtClean="0"/>
              <a:t>.</a:t>
            </a:r>
          </a:p>
          <a:p>
            <a:pPr lvl="2"/>
            <a:r>
              <a:rPr lang="en-US" dirty="0" err="1" smtClean="0"/>
              <a:t>Hidroxiapatita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água</a:t>
            </a:r>
            <a:r>
              <a:rPr lang="en-US" dirty="0" smtClean="0"/>
              <a:t>: </a:t>
            </a:r>
            <a:r>
              <a:rPr lang="en-US" dirty="0" err="1" smtClean="0"/>
              <a:t>observa</a:t>
            </a:r>
            <a:r>
              <a:rPr lang="en-US" dirty="0" smtClean="0"/>
              <a:t>-se </a:t>
            </a:r>
            <a:r>
              <a:rPr lang="en-US" dirty="0" err="1" smtClean="0"/>
              <a:t>difratograma</a:t>
            </a:r>
            <a:r>
              <a:rPr lang="en-US" dirty="0" smtClean="0"/>
              <a:t> de </a:t>
            </a:r>
            <a:r>
              <a:rPr lang="en-US" dirty="0" err="1" smtClean="0"/>
              <a:t>raios</a:t>
            </a:r>
            <a:r>
              <a:rPr lang="en-US" dirty="0" smtClean="0"/>
              <a:t>-X </a:t>
            </a:r>
            <a:r>
              <a:rPr lang="en-US" dirty="0" err="1" smtClean="0"/>
              <a:t>e</a:t>
            </a:r>
            <a:r>
              <a:rPr lang="en-US" dirty="0" smtClean="0"/>
              <a:t> </a:t>
            </a:r>
            <a:r>
              <a:rPr lang="en-US" dirty="0" err="1" smtClean="0"/>
              <a:t>propriedades</a:t>
            </a:r>
            <a:r>
              <a:rPr lang="en-US" dirty="0" smtClean="0"/>
              <a:t> </a:t>
            </a:r>
            <a:r>
              <a:rPr lang="en-US" dirty="0" err="1" smtClean="0"/>
              <a:t>espectrais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hidroxiapatita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Soluções</a:t>
            </a:r>
            <a:r>
              <a:rPr lang="en-US" dirty="0" smtClean="0"/>
              <a:t> </a:t>
            </a:r>
            <a:r>
              <a:rPr lang="en-US" dirty="0" err="1" smtClean="0"/>
              <a:t>macromoleculares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água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A </a:t>
            </a:r>
            <a:r>
              <a:rPr lang="en-US" dirty="0" err="1" smtClean="0"/>
              <a:t>fase</a:t>
            </a:r>
            <a:r>
              <a:rPr lang="en-US" dirty="0" smtClean="0"/>
              <a:t> "</a:t>
            </a:r>
            <a:r>
              <a:rPr lang="en-US" dirty="0" err="1" smtClean="0"/>
              <a:t>macromolécula</a:t>
            </a:r>
            <a:r>
              <a:rPr lang="en-US" dirty="0" smtClean="0"/>
              <a:t> </a:t>
            </a:r>
            <a:r>
              <a:rPr lang="en-US" dirty="0" err="1" smtClean="0"/>
              <a:t>sólida</a:t>
            </a:r>
            <a:r>
              <a:rPr lang="en-US" dirty="0" smtClean="0"/>
              <a:t>"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observável</a:t>
            </a:r>
            <a:r>
              <a:rPr lang="en-US" dirty="0" smtClean="0"/>
              <a:t>.</a:t>
            </a:r>
          </a:p>
          <a:p>
            <a:pPr lvl="2"/>
            <a:r>
              <a:rPr lang="en-US" dirty="0" err="1" smtClean="0"/>
              <a:t>Moléculas</a:t>
            </a:r>
            <a:r>
              <a:rPr lang="en-US" dirty="0" smtClean="0"/>
              <a:t> </a:t>
            </a:r>
            <a:r>
              <a:rPr lang="en-US" dirty="0" err="1" smtClean="0"/>
              <a:t>estão</a:t>
            </a:r>
            <a:r>
              <a:rPr lang="en-US" dirty="0" smtClean="0"/>
              <a:t> </a:t>
            </a:r>
            <a:r>
              <a:rPr lang="en-US" dirty="0" err="1" smtClean="0"/>
              <a:t>separadas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nanoestruturados</a:t>
            </a:r>
            <a:endParaRPr lang="en-US" dirty="0" smtClean="0"/>
          </a:p>
          <a:p>
            <a:pPr lvl="1"/>
            <a:r>
              <a:rPr lang="en-US" dirty="0" err="1" smtClean="0"/>
              <a:t>Partículas</a:t>
            </a:r>
            <a:r>
              <a:rPr lang="en-US" dirty="0" smtClean="0"/>
              <a:t> </a:t>
            </a:r>
            <a:r>
              <a:rPr lang="en-US" dirty="0" err="1" smtClean="0"/>
              <a:t>enxertadas</a:t>
            </a:r>
            <a:r>
              <a:rPr lang="en-US" dirty="0" smtClean="0"/>
              <a:t> com PEG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lum bright="-11000" contrast="11000"/>
          </a:blip>
          <a:stretch>
            <a:fillRect/>
          </a:stretch>
        </p:blipFill>
        <p:spPr>
          <a:xfrm>
            <a:off x="5895628" y="4418190"/>
            <a:ext cx="2514600" cy="229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1371600" y="609600"/>
            <a:ext cx="6705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4000">
                <a:solidFill>
                  <a:srgbClr val="000000"/>
                </a:solidFill>
                <a:latin typeface="Arial Narrow" charset="0"/>
              </a:rPr>
              <a:t>Mapas de carbono (EELS)</a:t>
            </a:r>
            <a:endParaRPr lang="en-US" sz="4000">
              <a:solidFill>
                <a:srgbClr val="000000"/>
              </a:solidFill>
              <a:latin typeface="Arial Narrow" charset="0"/>
            </a:endParaRPr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671638"/>
            <a:ext cx="239395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95600" y="1676400"/>
            <a:ext cx="2393950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4186238"/>
            <a:ext cx="2403475" cy="236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95600" y="4186238"/>
            <a:ext cx="2393950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10200" y="4191000"/>
            <a:ext cx="2397125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5410200" y="1828800"/>
            <a:ext cx="3962400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15000"/>
              </a:spcBef>
              <a:buClr>
                <a:srgbClr val="00FF00"/>
              </a:buClr>
              <a:buFont typeface="Wingdings" charset="2"/>
              <a:buChar char="§"/>
            </a:pPr>
            <a:r>
              <a:rPr lang="pt-BR" sz="2000" b="0">
                <a:solidFill>
                  <a:srgbClr val="000000"/>
                </a:solidFill>
              </a:rPr>
              <a:t>  As partículas menores apresentam carbono distribuído por toda partícula</a:t>
            </a:r>
          </a:p>
          <a:p>
            <a:pPr eaLnBrk="0" hangingPunct="0">
              <a:lnSpc>
                <a:spcPct val="100000"/>
              </a:lnSpc>
              <a:spcBef>
                <a:spcPct val="15000"/>
              </a:spcBef>
              <a:buClr>
                <a:srgbClr val="00FF00"/>
              </a:buClr>
              <a:buFont typeface="Wingdings" charset="2"/>
              <a:buChar char="§"/>
            </a:pPr>
            <a:r>
              <a:rPr lang="pt-BR" sz="2000" b="0">
                <a:solidFill>
                  <a:srgbClr val="000000"/>
                </a:solidFill>
              </a:rPr>
              <a:t>  As partículas maiores apresentam traços de carbono nos interstícios das partículas </a:t>
            </a:r>
            <a:endParaRPr lang="en-US" sz="2000" b="0">
              <a:solidFill>
                <a:srgbClr val="000000"/>
              </a:solidFill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7086600" y="6324600"/>
            <a:ext cx="738188" cy="228600"/>
            <a:chOff x="4464" y="3984"/>
            <a:chExt cx="465" cy="144"/>
          </a:xfrm>
        </p:grpSpPr>
        <p:sp>
          <p:nvSpPr>
            <p:cNvPr id="49182" name="Text Box 10"/>
            <p:cNvSpPr txBox="1">
              <a:spLocks noChangeAspect="1" noChangeArrowheads="1"/>
            </p:cNvSpPr>
            <p:nvPr/>
          </p:nvSpPr>
          <p:spPr bwMode="auto">
            <a:xfrm>
              <a:off x="4464" y="3984"/>
              <a:ext cx="465" cy="144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900">
                  <a:solidFill>
                    <a:schemeClr val="bg1"/>
                  </a:solidFill>
                </a:rPr>
                <a:t>100 nm</a:t>
              </a:r>
            </a:p>
          </p:txBody>
        </p:sp>
        <p:sp>
          <p:nvSpPr>
            <p:cNvPr id="49183" name="Line 11"/>
            <p:cNvSpPr>
              <a:spLocks noChangeAspect="1" noChangeShapeType="1"/>
            </p:cNvSpPr>
            <p:nvPr/>
          </p:nvSpPr>
          <p:spPr bwMode="auto">
            <a:xfrm>
              <a:off x="4618" y="4104"/>
              <a:ext cx="163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4572000" y="6324600"/>
            <a:ext cx="738188" cy="228600"/>
            <a:chOff x="4464" y="3984"/>
            <a:chExt cx="465" cy="144"/>
          </a:xfrm>
        </p:grpSpPr>
        <p:sp>
          <p:nvSpPr>
            <p:cNvPr id="49180" name="Text Box 13"/>
            <p:cNvSpPr txBox="1">
              <a:spLocks noChangeAspect="1" noChangeArrowheads="1"/>
            </p:cNvSpPr>
            <p:nvPr/>
          </p:nvSpPr>
          <p:spPr bwMode="auto">
            <a:xfrm>
              <a:off x="4464" y="3984"/>
              <a:ext cx="465" cy="144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900">
                  <a:solidFill>
                    <a:schemeClr val="bg1"/>
                  </a:solidFill>
                </a:rPr>
                <a:t>100 nm</a:t>
              </a:r>
            </a:p>
          </p:txBody>
        </p:sp>
        <p:sp>
          <p:nvSpPr>
            <p:cNvPr id="49181" name="Line 14"/>
            <p:cNvSpPr>
              <a:spLocks noChangeAspect="1" noChangeShapeType="1"/>
            </p:cNvSpPr>
            <p:nvPr/>
          </p:nvSpPr>
          <p:spPr bwMode="auto">
            <a:xfrm>
              <a:off x="4618" y="4104"/>
              <a:ext cx="163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2057400" y="6324600"/>
            <a:ext cx="738188" cy="228600"/>
            <a:chOff x="4464" y="3984"/>
            <a:chExt cx="465" cy="144"/>
          </a:xfrm>
        </p:grpSpPr>
        <p:sp>
          <p:nvSpPr>
            <p:cNvPr id="49178" name="Text Box 16"/>
            <p:cNvSpPr txBox="1">
              <a:spLocks noChangeAspect="1" noChangeArrowheads="1"/>
            </p:cNvSpPr>
            <p:nvPr/>
          </p:nvSpPr>
          <p:spPr bwMode="auto">
            <a:xfrm>
              <a:off x="4464" y="3984"/>
              <a:ext cx="465" cy="144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900">
                  <a:solidFill>
                    <a:schemeClr val="bg1"/>
                  </a:solidFill>
                </a:rPr>
                <a:t>100 nm</a:t>
              </a:r>
            </a:p>
          </p:txBody>
        </p:sp>
        <p:sp>
          <p:nvSpPr>
            <p:cNvPr id="49179" name="Line 17"/>
            <p:cNvSpPr>
              <a:spLocks noChangeAspect="1" noChangeShapeType="1"/>
            </p:cNvSpPr>
            <p:nvPr/>
          </p:nvSpPr>
          <p:spPr bwMode="auto">
            <a:xfrm>
              <a:off x="4618" y="4104"/>
              <a:ext cx="163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164" name="Rectangle 18"/>
          <p:cNvSpPr>
            <a:spLocks noChangeArrowheads="1"/>
          </p:cNvSpPr>
          <p:nvPr/>
        </p:nvSpPr>
        <p:spPr bwMode="auto">
          <a:xfrm>
            <a:off x="2057400" y="3810000"/>
            <a:ext cx="762000" cy="304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400" b="0">
                <a:latin typeface="Times New Roman" charset="0"/>
              </a:rPr>
              <a:t>0</a:t>
            </a:r>
          </a:p>
        </p:txBody>
      </p:sp>
      <p:sp>
        <p:nvSpPr>
          <p:cNvPr id="49165" name="Rectangle 19"/>
          <p:cNvSpPr>
            <a:spLocks noChangeArrowheads="1"/>
          </p:cNvSpPr>
          <p:nvPr/>
        </p:nvSpPr>
        <p:spPr bwMode="auto">
          <a:xfrm>
            <a:off x="4572000" y="3810000"/>
            <a:ext cx="762000" cy="304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4595813" y="3810000"/>
            <a:ext cx="738187" cy="228600"/>
            <a:chOff x="4464" y="3984"/>
            <a:chExt cx="465" cy="144"/>
          </a:xfrm>
        </p:grpSpPr>
        <p:sp>
          <p:nvSpPr>
            <p:cNvPr id="49176" name="Text Box 21"/>
            <p:cNvSpPr txBox="1">
              <a:spLocks noChangeAspect="1" noChangeArrowheads="1"/>
            </p:cNvSpPr>
            <p:nvPr/>
          </p:nvSpPr>
          <p:spPr bwMode="auto">
            <a:xfrm>
              <a:off x="4464" y="3984"/>
              <a:ext cx="465" cy="144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900">
                  <a:solidFill>
                    <a:schemeClr val="bg1"/>
                  </a:solidFill>
                </a:rPr>
                <a:t>100 nm</a:t>
              </a:r>
            </a:p>
          </p:txBody>
        </p:sp>
        <p:sp>
          <p:nvSpPr>
            <p:cNvPr id="49177" name="Line 22"/>
            <p:cNvSpPr>
              <a:spLocks noChangeAspect="1" noChangeShapeType="1"/>
            </p:cNvSpPr>
            <p:nvPr/>
          </p:nvSpPr>
          <p:spPr bwMode="auto">
            <a:xfrm>
              <a:off x="4618" y="4104"/>
              <a:ext cx="163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2081213" y="3810000"/>
            <a:ext cx="738187" cy="228600"/>
            <a:chOff x="4464" y="3984"/>
            <a:chExt cx="465" cy="144"/>
          </a:xfrm>
        </p:grpSpPr>
        <p:sp>
          <p:nvSpPr>
            <p:cNvPr id="49174" name="Text Box 24"/>
            <p:cNvSpPr txBox="1">
              <a:spLocks noChangeAspect="1" noChangeArrowheads="1"/>
            </p:cNvSpPr>
            <p:nvPr/>
          </p:nvSpPr>
          <p:spPr bwMode="auto">
            <a:xfrm>
              <a:off x="4464" y="3984"/>
              <a:ext cx="465" cy="144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900">
                  <a:solidFill>
                    <a:schemeClr val="bg1"/>
                  </a:solidFill>
                </a:rPr>
                <a:t>100 nm</a:t>
              </a:r>
            </a:p>
          </p:txBody>
        </p:sp>
        <p:sp>
          <p:nvSpPr>
            <p:cNvPr id="49175" name="Line 25"/>
            <p:cNvSpPr>
              <a:spLocks noChangeAspect="1" noChangeShapeType="1"/>
            </p:cNvSpPr>
            <p:nvPr/>
          </p:nvSpPr>
          <p:spPr bwMode="auto">
            <a:xfrm>
              <a:off x="4618" y="4104"/>
              <a:ext cx="163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168" name="Text Box 26"/>
          <p:cNvSpPr txBox="1">
            <a:spLocks noChangeArrowheads="1"/>
          </p:cNvSpPr>
          <p:nvPr/>
        </p:nvSpPr>
        <p:spPr bwMode="auto">
          <a:xfrm>
            <a:off x="381000" y="1600200"/>
            <a:ext cx="381000" cy="3968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>
                <a:solidFill>
                  <a:schemeClr val="bg1"/>
                </a:solidFill>
                <a:latin typeface="Times New Roman" charset="0"/>
              </a:rPr>
              <a:t>A</a:t>
            </a:r>
          </a:p>
        </p:txBody>
      </p:sp>
      <p:sp>
        <p:nvSpPr>
          <p:cNvPr id="49169" name="Text Box 27"/>
          <p:cNvSpPr txBox="1">
            <a:spLocks noChangeArrowheads="1"/>
          </p:cNvSpPr>
          <p:nvPr/>
        </p:nvSpPr>
        <p:spPr bwMode="auto">
          <a:xfrm>
            <a:off x="2895600" y="1600200"/>
            <a:ext cx="381000" cy="3968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>
                <a:solidFill>
                  <a:schemeClr val="bg1"/>
                </a:solidFill>
                <a:latin typeface="Times New Roman" charset="0"/>
              </a:rPr>
              <a:t>B</a:t>
            </a:r>
          </a:p>
        </p:txBody>
      </p:sp>
      <p:sp>
        <p:nvSpPr>
          <p:cNvPr id="49170" name="Text Box 28"/>
          <p:cNvSpPr txBox="1">
            <a:spLocks noChangeArrowheads="1"/>
          </p:cNvSpPr>
          <p:nvPr/>
        </p:nvSpPr>
        <p:spPr bwMode="auto">
          <a:xfrm>
            <a:off x="381000" y="4175125"/>
            <a:ext cx="381000" cy="3968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>
                <a:solidFill>
                  <a:schemeClr val="bg1"/>
                </a:solidFill>
                <a:latin typeface="Times New Roman" charset="0"/>
              </a:rPr>
              <a:t>C</a:t>
            </a:r>
          </a:p>
        </p:txBody>
      </p:sp>
      <p:sp>
        <p:nvSpPr>
          <p:cNvPr id="49171" name="Text Box 29"/>
          <p:cNvSpPr txBox="1">
            <a:spLocks noChangeArrowheads="1"/>
          </p:cNvSpPr>
          <p:nvPr/>
        </p:nvSpPr>
        <p:spPr bwMode="auto">
          <a:xfrm>
            <a:off x="2819400" y="4175125"/>
            <a:ext cx="381000" cy="3968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>
                <a:solidFill>
                  <a:schemeClr val="bg1"/>
                </a:solidFill>
                <a:latin typeface="Times New Roman" charset="0"/>
              </a:rPr>
              <a:t>D</a:t>
            </a:r>
          </a:p>
        </p:txBody>
      </p:sp>
      <p:sp>
        <p:nvSpPr>
          <p:cNvPr id="49172" name="Text Box 30"/>
          <p:cNvSpPr txBox="1">
            <a:spLocks noChangeArrowheads="1"/>
          </p:cNvSpPr>
          <p:nvPr/>
        </p:nvSpPr>
        <p:spPr bwMode="auto">
          <a:xfrm>
            <a:off x="5410200" y="4175125"/>
            <a:ext cx="381000" cy="3968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>
                <a:solidFill>
                  <a:schemeClr val="bg1"/>
                </a:solidFill>
                <a:latin typeface="Times New Roman" charset="0"/>
              </a:rPr>
              <a:t>E</a:t>
            </a:r>
          </a:p>
        </p:txBody>
      </p:sp>
      <p:sp>
        <p:nvSpPr>
          <p:cNvPr id="49173" name="Rectangle 31"/>
          <p:cNvSpPr>
            <a:spLocks noChangeArrowheads="1"/>
          </p:cNvSpPr>
          <p:nvPr/>
        </p:nvSpPr>
        <p:spPr bwMode="auto">
          <a:xfrm>
            <a:off x="7086600" y="6553200"/>
            <a:ext cx="838200" cy="76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spect="1" noChangeArrowheads="1"/>
          </p:cNvSpPr>
          <p:nvPr/>
        </p:nvSpPr>
        <p:spPr bwMode="auto">
          <a:xfrm>
            <a:off x="1828800" y="990600"/>
            <a:ext cx="25908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000">
                <a:solidFill>
                  <a:srgbClr val="000000"/>
                </a:solidFill>
              </a:rPr>
              <a:t>AFM (não contato)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sz="2000">
              <a:solidFill>
                <a:srgbClr val="000000"/>
              </a:solidFill>
            </a:endParaRPr>
          </a:p>
        </p:txBody>
      </p:sp>
      <p:sp>
        <p:nvSpPr>
          <p:cNvPr id="51203" name="Text Box 3"/>
          <p:cNvSpPr txBox="1">
            <a:spLocks noChangeAspect="1" noChangeArrowheads="1"/>
          </p:cNvSpPr>
          <p:nvPr/>
        </p:nvSpPr>
        <p:spPr bwMode="auto">
          <a:xfrm>
            <a:off x="5410200" y="990600"/>
            <a:ext cx="15144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000">
                <a:solidFill>
                  <a:srgbClr val="000000"/>
                </a:solidFill>
              </a:rPr>
              <a:t>SEPM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sz="2000">
              <a:solidFill>
                <a:srgbClr val="000000"/>
              </a:solidFill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4425950" y="1382713"/>
            <a:ext cx="3041650" cy="2606675"/>
            <a:chOff x="2592" y="288"/>
            <a:chExt cx="2016" cy="1728"/>
          </a:xfrm>
        </p:grpSpPr>
        <p:pic>
          <p:nvPicPr>
            <p:cNvPr id="51233" name="Picture 5"/>
            <p:cNvPicPr>
              <a:picLocks noChangeAspect="1" noChangeArrowheads="1"/>
            </p:cNvPicPr>
            <p:nvPr/>
          </p:nvPicPr>
          <p:blipFill>
            <a:blip r:embed="rId3"/>
            <a:srcRect l="62444" r="1044" b="6239"/>
            <a:stretch>
              <a:fillRect/>
            </a:stretch>
          </p:blipFill>
          <p:spPr bwMode="auto">
            <a:xfrm>
              <a:off x="2928" y="288"/>
              <a:ext cx="1680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6"/>
            <p:cNvGrpSpPr>
              <a:grpSpLocks noChangeAspect="1"/>
            </p:cNvGrpSpPr>
            <p:nvPr/>
          </p:nvGrpSpPr>
          <p:grpSpPr bwMode="auto">
            <a:xfrm>
              <a:off x="2592" y="384"/>
              <a:ext cx="384" cy="825"/>
              <a:chOff x="2592" y="384"/>
              <a:chExt cx="384" cy="825"/>
            </a:xfrm>
          </p:grpSpPr>
          <p:pic>
            <p:nvPicPr>
              <p:cNvPr id="51235" name="Picture 7"/>
              <p:cNvPicPr>
                <a:picLocks noChangeAspect="1" noChangeArrowheads="1"/>
              </p:cNvPicPr>
              <p:nvPr/>
            </p:nvPicPr>
            <p:blipFill>
              <a:blip r:embed="rId3"/>
              <a:srcRect t="10417" r="97023" b="60933"/>
              <a:stretch>
                <a:fillRect/>
              </a:stretch>
            </p:blipFill>
            <p:spPr bwMode="auto">
              <a:xfrm>
                <a:off x="2695" y="528"/>
                <a:ext cx="137" cy="5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236" name="Text Box 8"/>
              <p:cNvSpPr txBox="1">
                <a:spLocks noChangeAspect="1" noChangeArrowheads="1"/>
              </p:cNvSpPr>
              <p:nvPr/>
            </p:nvSpPr>
            <p:spPr bwMode="auto">
              <a:xfrm>
                <a:off x="2592" y="384"/>
                <a:ext cx="38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eaLnBrk="0" hangingPunct="0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pt-BR" sz="1000" b="0">
                    <a:solidFill>
                      <a:srgbClr val="000000"/>
                    </a:solidFill>
                  </a:rPr>
                  <a:t>-3.8 V</a:t>
                </a:r>
                <a:endParaRPr lang="en-US" sz="10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237" name="Text Box 9"/>
              <p:cNvSpPr txBox="1">
                <a:spLocks noChangeAspect="1" noChangeArrowheads="1"/>
              </p:cNvSpPr>
              <p:nvPr/>
            </p:nvSpPr>
            <p:spPr bwMode="auto">
              <a:xfrm>
                <a:off x="2592" y="1047"/>
                <a:ext cx="38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pt-BR" sz="1000" b="0">
                    <a:solidFill>
                      <a:srgbClr val="000000"/>
                    </a:solidFill>
                  </a:rPr>
                  <a:t>-4.5 V</a:t>
                </a:r>
                <a:endParaRPr lang="en-US" sz="1000" b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" name="Group 10"/>
          <p:cNvGrpSpPr>
            <a:grpSpLocks noChangeAspect="1"/>
          </p:cNvGrpSpPr>
          <p:nvPr/>
        </p:nvGrpSpPr>
        <p:grpSpPr bwMode="auto">
          <a:xfrm>
            <a:off x="4425950" y="4065588"/>
            <a:ext cx="3041650" cy="2563812"/>
            <a:chOff x="2592" y="2285"/>
            <a:chExt cx="2016" cy="1699"/>
          </a:xfrm>
        </p:grpSpPr>
        <p:pic>
          <p:nvPicPr>
            <p:cNvPr id="51228" name="Picture 11"/>
            <p:cNvPicPr>
              <a:picLocks noChangeAspect="1" noChangeArrowheads="1"/>
            </p:cNvPicPr>
            <p:nvPr/>
          </p:nvPicPr>
          <p:blipFill>
            <a:blip r:embed="rId4"/>
            <a:srcRect l="62386" r="1045" b="7814"/>
            <a:stretch>
              <a:fillRect/>
            </a:stretch>
          </p:blipFill>
          <p:spPr bwMode="auto">
            <a:xfrm>
              <a:off x="2928" y="2285"/>
              <a:ext cx="1680" cy="1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Group 12"/>
            <p:cNvGrpSpPr>
              <a:grpSpLocks noChangeAspect="1"/>
            </p:cNvGrpSpPr>
            <p:nvPr/>
          </p:nvGrpSpPr>
          <p:grpSpPr bwMode="auto">
            <a:xfrm>
              <a:off x="2592" y="2400"/>
              <a:ext cx="384" cy="824"/>
              <a:chOff x="192" y="576"/>
              <a:chExt cx="384" cy="824"/>
            </a:xfrm>
          </p:grpSpPr>
          <p:pic>
            <p:nvPicPr>
              <p:cNvPr id="51230" name="Picture 13"/>
              <p:cNvPicPr>
                <a:picLocks noChangeAspect="1" noChangeArrowheads="1"/>
              </p:cNvPicPr>
              <p:nvPr/>
            </p:nvPicPr>
            <p:blipFill>
              <a:blip r:embed="rId3"/>
              <a:srcRect t="10417" r="97023" b="60933"/>
              <a:stretch>
                <a:fillRect/>
              </a:stretch>
            </p:blipFill>
            <p:spPr bwMode="auto">
              <a:xfrm>
                <a:off x="295" y="720"/>
                <a:ext cx="137" cy="5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231" name="Text Box 14"/>
              <p:cNvSpPr txBox="1">
                <a:spLocks noChangeAspect="1" noChangeArrowheads="1"/>
              </p:cNvSpPr>
              <p:nvPr/>
            </p:nvSpPr>
            <p:spPr bwMode="auto">
              <a:xfrm>
                <a:off x="192" y="576"/>
                <a:ext cx="38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eaLnBrk="0" hangingPunct="0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pt-BR" sz="1000" b="0">
                    <a:solidFill>
                      <a:srgbClr val="000000"/>
                    </a:solidFill>
                  </a:rPr>
                  <a:t>-3.0 V</a:t>
                </a:r>
                <a:endParaRPr lang="en-US" sz="10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232" name="Text Box 15"/>
              <p:cNvSpPr txBox="1">
                <a:spLocks noChangeAspect="1" noChangeArrowheads="1"/>
              </p:cNvSpPr>
              <p:nvPr/>
            </p:nvSpPr>
            <p:spPr bwMode="auto">
              <a:xfrm>
                <a:off x="192" y="1238"/>
                <a:ext cx="38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pt-BR" sz="1000" b="0">
                    <a:solidFill>
                      <a:srgbClr val="000000"/>
                    </a:solidFill>
                  </a:rPr>
                  <a:t>-3.7 V</a:t>
                </a:r>
                <a:endParaRPr lang="en-US" sz="1000" b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3048000" y="6216650"/>
            <a:ext cx="1295400" cy="336550"/>
            <a:chOff x="1200" y="3916"/>
            <a:chExt cx="816" cy="212"/>
          </a:xfrm>
        </p:grpSpPr>
        <p:sp>
          <p:nvSpPr>
            <p:cNvPr id="51226" name="Line 17"/>
            <p:cNvSpPr>
              <a:spLocks noChangeShapeType="1"/>
            </p:cNvSpPr>
            <p:nvPr/>
          </p:nvSpPr>
          <p:spPr bwMode="auto">
            <a:xfrm>
              <a:off x="1200" y="4108"/>
              <a:ext cx="816" cy="0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27" name="Text Box 18"/>
            <p:cNvSpPr txBox="1">
              <a:spLocks noChangeArrowheads="1"/>
            </p:cNvSpPr>
            <p:nvPr/>
          </p:nvSpPr>
          <p:spPr bwMode="auto">
            <a:xfrm>
              <a:off x="1392" y="3916"/>
              <a:ext cx="43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pt-BR" sz="1600">
                  <a:solidFill>
                    <a:srgbClr val="FFFF00"/>
                  </a:solidFill>
                </a:rPr>
                <a:t>1 </a:t>
              </a:r>
              <a:r>
                <a:rPr lang="pt-BR" sz="1600">
                  <a:solidFill>
                    <a:srgbClr val="FFFF00"/>
                  </a:solidFill>
                  <a:sym typeface="Symbol" charset="2"/>
                </a:rPr>
                <a:t>m</a:t>
              </a:r>
              <a:endParaRPr lang="en-US" sz="1600">
                <a:solidFill>
                  <a:srgbClr val="FFFF00"/>
                </a:solidFill>
              </a:endParaRPr>
            </a:p>
          </p:txBody>
        </p:sp>
      </p:grpSp>
      <p:sp>
        <p:nvSpPr>
          <p:cNvPr id="51207" name="Rectangle 19"/>
          <p:cNvSpPr>
            <a:spLocks noChangeArrowheads="1"/>
          </p:cNvSpPr>
          <p:nvPr/>
        </p:nvSpPr>
        <p:spPr bwMode="auto">
          <a:xfrm>
            <a:off x="0" y="228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4000">
                <a:solidFill>
                  <a:srgbClr val="000000"/>
                </a:solidFill>
                <a:latin typeface="Times New Roman" charset="0"/>
              </a:rPr>
              <a:t>Imagens de potenciais elétricos</a:t>
            </a:r>
            <a:endParaRPr lang="en-US" sz="4000">
              <a:solidFill>
                <a:srgbClr val="000000"/>
              </a:solidFill>
              <a:latin typeface="Times New Roman" charset="0"/>
            </a:endParaRPr>
          </a:p>
        </p:txBody>
      </p: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1295400" y="1371600"/>
            <a:ext cx="3113088" cy="2617788"/>
            <a:chOff x="820" y="864"/>
            <a:chExt cx="1961" cy="1649"/>
          </a:xfrm>
        </p:grpSpPr>
        <p:pic>
          <p:nvPicPr>
            <p:cNvPr id="51220" name="Picture 21"/>
            <p:cNvPicPr>
              <a:picLocks noChangeAspect="1" noChangeArrowheads="1"/>
            </p:cNvPicPr>
            <p:nvPr/>
          </p:nvPicPr>
          <p:blipFill>
            <a:blip r:embed="rId3"/>
            <a:srcRect l="10577" r="52162" b="5968"/>
            <a:stretch>
              <a:fillRect/>
            </a:stretch>
          </p:blipFill>
          <p:spPr bwMode="auto">
            <a:xfrm>
              <a:off x="1152" y="866"/>
              <a:ext cx="1629" cy="1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" name="Group 22"/>
            <p:cNvGrpSpPr>
              <a:grpSpLocks noChangeAspect="1"/>
            </p:cNvGrpSpPr>
            <p:nvPr/>
          </p:nvGrpSpPr>
          <p:grpSpPr bwMode="auto">
            <a:xfrm>
              <a:off x="820" y="952"/>
              <a:ext cx="365" cy="784"/>
              <a:chOff x="192" y="575"/>
              <a:chExt cx="384" cy="825"/>
            </a:xfrm>
          </p:grpSpPr>
          <p:pic>
            <p:nvPicPr>
              <p:cNvPr id="51223" name="Picture 23"/>
              <p:cNvPicPr>
                <a:picLocks noChangeAspect="1" noChangeArrowheads="1"/>
              </p:cNvPicPr>
              <p:nvPr/>
            </p:nvPicPr>
            <p:blipFill>
              <a:blip r:embed="rId3"/>
              <a:srcRect t="10417" r="97023" b="60933"/>
              <a:stretch>
                <a:fillRect/>
              </a:stretch>
            </p:blipFill>
            <p:spPr bwMode="auto">
              <a:xfrm>
                <a:off x="295" y="720"/>
                <a:ext cx="137" cy="5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224" name="Text Box 24"/>
              <p:cNvSpPr txBox="1">
                <a:spLocks noChangeAspect="1" noChangeArrowheads="1"/>
              </p:cNvSpPr>
              <p:nvPr/>
            </p:nvSpPr>
            <p:spPr bwMode="auto">
              <a:xfrm>
                <a:off x="192" y="575"/>
                <a:ext cx="38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eaLnBrk="0" hangingPunct="0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pt-BR" sz="1000" b="0">
                    <a:solidFill>
                      <a:srgbClr val="000000"/>
                    </a:solidFill>
                  </a:rPr>
                  <a:t>43</a:t>
                </a:r>
                <a:r>
                  <a:rPr lang="pt-BR" sz="1000" b="0">
                    <a:solidFill>
                      <a:srgbClr val="FFFF00"/>
                    </a:solidFill>
                  </a:rPr>
                  <a:t> </a:t>
                </a:r>
                <a:r>
                  <a:rPr lang="pt-BR" sz="1000" b="0">
                    <a:solidFill>
                      <a:srgbClr val="000000"/>
                    </a:solidFill>
                  </a:rPr>
                  <a:t>nm</a:t>
                </a:r>
                <a:endParaRPr lang="en-US" sz="10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225" name="Text Box 25"/>
              <p:cNvSpPr txBox="1">
                <a:spLocks noChangeAspect="1" noChangeArrowheads="1"/>
              </p:cNvSpPr>
              <p:nvPr/>
            </p:nvSpPr>
            <p:spPr bwMode="auto">
              <a:xfrm>
                <a:off x="192" y="1238"/>
                <a:ext cx="38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pt-BR" sz="1000" b="0">
                    <a:solidFill>
                      <a:srgbClr val="000000"/>
                    </a:solidFill>
                  </a:rPr>
                  <a:t>0 nm</a:t>
                </a:r>
                <a:endParaRPr lang="en-US" sz="1000" b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51222" name="Text Box 26"/>
            <p:cNvSpPr txBox="1">
              <a:spLocks noChangeArrowheads="1"/>
            </p:cNvSpPr>
            <p:nvPr/>
          </p:nvSpPr>
          <p:spPr bwMode="auto">
            <a:xfrm>
              <a:off x="1108" y="864"/>
              <a:ext cx="240" cy="231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pt-BR" sz="1800" b="0">
                  <a:solidFill>
                    <a:srgbClr val="FFFF99"/>
                  </a:solidFill>
                </a:rPr>
                <a:t>C</a:t>
              </a:r>
              <a:endParaRPr lang="en-US" sz="1800" b="0">
                <a:solidFill>
                  <a:srgbClr val="FFFF00"/>
                </a:solidFill>
              </a:endParaRPr>
            </a:p>
          </p:txBody>
        </p:sp>
      </p:grpSp>
      <p:grpSp>
        <p:nvGrpSpPr>
          <p:cNvPr id="9" name="Group 27"/>
          <p:cNvGrpSpPr>
            <a:grpSpLocks noChangeAspect="1"/>
          </p:cNvGrpSpPr>
          <p:nvPr/>
        </p:nvGrpSpPr>
        <p:grpSpPr bwMode="auto">
          <a:xfrm>
            <a:off x="1312863" y="4065588"/>
            <a:ext cx="3113087" cy="2533650"/>
            <a:chOff x="0" y="2304"/>
            <a:chExt cx="2064" cy="1680"/>
          </a:xfrm>
        </p:grpSpPr>
        <p:pic>
          <p:nvPicPr>
            <p:cNvPr id="51215" name="Picture 28"/>
            <p:cNvPicPr>
              <a:picLocks noChangeAspect="1" noChangeArrowheads="1"/>
            </p:cNvPicPr>
            <p:nvPr/>
          </p:nvPicPr>
          <p:blipFill>
            <a:blip r:embed="rId4"/>
            <a:srcRect l="11189" r="52242" b="10374"/>
            <a:stretch>
              <a:fillRect/>
            </a:stretch>
          </p:blipFill>
          <p:spPr bwMode="auto">
            <a:xfrm>
              <a:off x="355" y="2304"/>
              <a:ext cx="1709" cy="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" name="Group 29"/>
            <p:cNvGrpSpPr>
              <a:grpSpLocks noChangeAspect="1"/>
            </p:cNvGrpSpPr>
            <p:nvPr/>
          </p:nvGrpSpPr>
          <p:grpSpPr bwMode="auto">
            <a:xfrm>
              <a:off x="0" y="2400"/>
              <a:ext cx="384" cy="824"/>
              <a:chOff x="192" y="576"/>
              <a:chExt cx="384" cy="824"/>
            </a:xfrm>
          </p:grpSpPr>
          <p:pic>
            <p:nvPicPr>
              <p:cNvPr id="51217" name="Picture 30"/>
              <p:cNvPicPr>
                <a:picLocks noChangeAspect="1" noChangeArrowheads="1"/>
              </p:cNvPicPr>
              <p:nvPr/>
            </p:nvPicPr>
            <p:blipFill>
              <a:blip r:embed="rId3"/>
              <a:srcRect t="10417" r="97023" b="60933"/>
              <a:stretch>
                <a:fillRect/>
              </a:stretch>
            </p:blipFill>
            <p:spPr bwMode="auto">
              <a:xfrm>
                <a:off x="295" y="720"/>
                <a:ext cx="137" cy="5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218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192" y="576"/>
                <a:ext cx="38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eaLnBrk="0" hangingPunct="0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pt-BR" sz="1000" b="0">
                    <a:solidFill>
                      <a:srgbClr val="000000"/>
                    </a:solidFill>
                  </a:rPr>
                  <a:t>47 nm</a:t>
                </a:r>
                <a:endParaRPr lang="en-US" sz="10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219" name="Text Box 32"/>
              <p:cNvSpPr txBox="1">
                <a:spLocks noChangeAspect="1" noChangeArrowheads="1"/>
              </p:cNvSpPr>
              <p:nvPr/>
            </p:nvSpPr>
            <p:spPr bwMode="auto">
              <a:xfrm>
                <a:off x="192" y="1238"/>
                <a:ext cx="38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pt-BR" sz="1000" b="0">
                    <a:solidFill>
                      <a:srgbClr val="000000"/>
                    </a:solidFill>
                  </a:rPr>
                  <a:t>0 nm</a:t>
                </a:r>
                <a:endParaRPr lang="en-US" sz="1000" b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1210" name="Text Box 33"/>
          <p:cNvSpPr txBox="1">
            <a:spLocks noChangeArrowheads="1"/>
          </p:cNvSpPr>
          <p:nvPr/>
        </p:nvSpPr>
        <p:spPr bwMode="auto">
          <a:xfrm>
            <a:off x="1835150" y="4038600"/>
            <a:ext cx="381000" cy="3667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1800" b="0">
                <a:solidFill>
                  <a:srgbClr val="FFFF99"/>
                </a:solidFill>
              </a:rPr>
              <a:t>D</a:t>
            </a:r>
            <a:endParaRPr lang="en-US" sz="1800" b="0">
              <a:solidFill>
                <a:srgbClr val="FFFF00"/>
              </a:solidFill>
            </a:endParaRPr>
          </a:p>
        </p:txBody>
      </p:sp>
      <p:sp>
        <p:nvSpPr>
          <p:cNvPr id="51211" name="Line 34"/>
          <p:cNvSpPr>
            <a:spLocks noChangeShapeType="1"/>
          </p:cNvSpPr>
          <p:nvPr/>
        </p:nvSpPr>
        <p:spPr bwMode="auto">
          <a:xfrm>
            <a:off x="3657600" y="3930650"/>
            <a:ext cx="685800" cy="0"/>
          </a:xfrm>
          <a:prstGeom prst="line">
            <a:avLst/>
          </a:prstGeom>
          <a:noFill/>
          <a:ln w="28575">
            <a:solidFill>
              <a:srgbClr val="FFFF99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12" name="Text Box 35"/>
          <p:cNvSpPr txBox="1">
            <a:spLocks noChangeArrowheads="1"/>
          </p:cNvSpPr>
          <p:nvPr/>
        </p:nvSpPr>
        <p:spPr bwMode="auto">
          <a:xfrm>
            <a:off x="3581400" y="3625850"/>
            <a:ext cx="83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1600">
                <a:solidFill>
                  <a:srgbClr val="000000"/>
                </a:solidFill>
                <a:latin typeface="Times New Roman" charset="0"/>
              </a:rPr>
              <a:t>500 nm</a:t>
            </a:r>
          </a:p>
        </p:txBody>
      </p:sp>
      <p:sp>
        <p:nvSpPr>
          <p:cNvPr id="51213" name="Line 36"/>
          <p:cNvSpPr>
            <a:spLocks noChangeShapeType="1"/>
          </p:cNvSpPr>
          <p:nvPr/>
        </p:nvSpPr>
        <p:spPr bwMode="auto">
          <a:xfrm>
            <a:off x="3657600" y="6553200"/>
            <a:ext cx="685800" cy="0"/>
          </a:xfrm>
          <a:prstGeom prst="line">
            <a:avLst/>
          </a:prstGeom>
          <a:noFill/>
          <a:ln w="28575">
            <a:solidFill>
              <a:srgbClr val="FFFF99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14" name="Text Box 37"/>
          <p:cNvSpPr txBox="1">
            <a:spLocks noChangeArrowheads="1"/>
          </p:cNvSpPr>
          <p:nvPr/>
        </p:nvSpPr>
        <p:spPr bwMode="auto">
          <a:xfrm>
            <a:off x="3581400" y="6248400"/>
            <a:ext cx="83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1600">
                <a:solidFill>
                  <a:srgbClr val="000000"/>
                </a:solidFill>
                <a:latin typeface="Times New Roman" charset="0"/>
              </a:rPr>
              <a:t>500 nm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04800" y="838200"/>
            <a:ext cx="3657600" cy="1752600"/>
            <a:chOff x="528" y="528"/>
            <a:chExt cx="2191" cy="1038"/>
          </a:xfrm>
        </p:grpSpPr>
        <p:pic>
          <p:nvPicPr>
            <p:cNvPr id="53293" name="Picture 3" descr="DSCN1323"/>
            <p:cNvPicPr>
              <a:picLocks noChangeAspect="1" noChangeArrowheads="1"/>
            </p:cNvPicPr>
            <p:nvPr/>
          </p:nvPicPr>
          <p:blipFill>
            <a:blip r:embed="rId3">
              <a:lum bright="-12000" contrast="30000"/>
              <a:grayscl/>
            </a:blip>
            <a:srcRect l="24597" t="47314" r="28387" b="37848"/>
            <a:stretch>
              <a:fillRect/>
            </a:stretch>
          </p:blipFill>
          <p:spPr bwMode="auto">
            <a:xfrm>
              <a:off x="528" y="528"/>
              <a:ext cx="2191" cy="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294" name="Text Box 4"/>
            <p:cNvSpPr txBox="1">
              <a:spLocks noChangeArrowheads="1"/>
            </p:cNvSpPr>
            <p:nvPr/>
          </p:nvSpPr>
          <p:spPr bwMode="auto">
            <a:xfrm>
              <a:off x="768" y="624"/>
              <a:ext cx="188" cy="171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400">
                  <a:solidFill>
                    <a:schemeClr val="bg1"/>
                  </a:solidFill>
                </a:rPr>
                <a:t>A</a:t>
              </a:r>
              <a:endParaRPr lang="pt-BR" sz="1100">
                <a:solidFill>
                  <a:schemeClr val="bg1"/>
                </a:solidFill>
              </a:endParaRPr>
            </a:p>
          </p:txBody>
        </p:sp>
        <p:sp>
          <p:nvSpPr>
            <p:cNvPr id="53295" name="Text Box 5"/>
            <p:cNvSpPr txBox="1">
              <a:spLocks noChangeArrowheads="1"/>
            </p:cNvSpPr>
            <p:nvPr/>
          </p:nvSpPr>
          <p:spPr bwMode="auto">
            <a:xfrm>
              <a:off x="1151" y="626"/>
              <a:ext cx="189" cy="17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40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53296" name="Text Box 6"/>
            <p:cNvSpPr txBox="1">
              <a:spLocks noChangeArrowheads="1"/>
            </p:cNvSpPr>
            <p:nvPr/>
          </p:nvSpPr>
          <p:spPr bwMode="auto">
            <a:xfrm>
              <a:off x="1520" y="626"/>
              <a:ext cx="189" cy="171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400">
                  <a:solidFill>
                    <a:schemeClr val="bg1"/>
                  </a:solidFill>
                </a:rPr>
                <a:t>C</a:t>
              </a:r>
            </a:p>
          </p:txBody>
        </p:sp>
        <p:sp>
          <p:nvSpPr>
            <p:cNvPr id="53297" name="Text Box 7"/>
            <p:cNvSpPr txBox="1">
              <a:spLocks noChangeArrowheads="1"/>
            </p:cNvSpPr>
            <p:nvPr/>
          </p:nvSpPr>
          <p:spPr bwMode="auto">
            <a:xfrm>
              <a:off x="1895" y="626"/>
              <a:ext cx="189" cy="171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400">
                  <a:solidFill>
                    <a:schemeClr val="bg1"/>
                  </a:solidFill>
                </a:rPr>
                <a:t>D</a:t>
              </a:r>
            </a:p>
          </p:txBody>
        </p:sp>
        <p:sp>
          <p:nvSpPr>
            <p:cNvPr id="53298" name="Text Box 8"/>
            <p:cNvSpPr txBox="1">
              <a:spLocks noChangeArrowheads="1"/>
            </p:cNvSpPr>
            <p:nvPr/>
          </p:nvSpPr>
          <p:spPr bwMode="auto">
            <a:xfrm>
              <a:off x="2304" y="626"/>
              <a:ext cx="189" cy="171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400">
                  <a:solidFill>
                    <a:schemeClr val="bg1"/>
                  </a:solidFill>
                </a:rPr>
                <a:t>E</a:t>
              </a:r>
            </a:p>
          </p:txBody>
        </p:sp>
        <p:pic>
          <p:nvPicPr>
            <p:cNvPr id="53299" name="Picture 9" descr="DSCN1333"/>
            <p:cNvPicPr>
              <a:picLocks noChangeAspect="1" noChangeArrowheads="1"/>
            </p:cNvPicPr>
            <p:nvPr/>
          </p:nvPicPr>
          <p:blipFill>
            <a:blip r:embed="rId4">
              <a:lum bright="-42000" contrast="42000"/>
              <a:grayscl/>
            </a:blip>
            <a:srcRect l="26378" t="47856" r="20174" b="40179"/>
            <a:stretch>
              <a:fillRect/>
            </a:stretch>
          </p:blipFill>
          <p:spPr bwMode="auto">
            <a:xfrm>
              <a:off x="528" y="1200"/>
              <a:ext cx="2191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300" name="Rectangle 10"/>
            <p:cNvSpPr>
              <a:spLocks noChangeArrowheads="1"/>
            </p:cNvSpPr>
            <p:nvPr/>
          </p:nvSpPr>
          <p:spPr bwMode="auto">
            <a:xfrm>
              <a:off x="2127" y="1222"/>
              <a:ext cx="459" cy="163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01" name="Text Box 11"/>
            <p:cNvSpPr txBox="1">
              <a:spLocks noChangeArrowheads="1"/>
            </p:cNvSpPr>
            <p:nvPr/>
          </p:nvSpPr>
          <p:spPr bwMode="auto">
            <a:xfrm>
              <a:off x="2112" y="1210"/>
              <a:ext cx="528" cy="18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100">
                  <a:solidFill>
                    <a:schemeClr val="bg1"/>
                  </a:solidFill>
                </a:rPr>
                <a:t>1cm</a:t>
              </a:r>
            </a:p>
          </p:txBody>
        </p:sp>
        <p:sp>
          <p:nvSpPr>
            <p:cNvPr id="53302" name="Line 12"/>
            <p:cNvSpPr>
              <a:spLocks noChangeShapeType="1"/>
            </p:cNvSpPr>
            <p:nvPr/>
          </p:nvSpPr>
          <p:spPr bwMode="auto">
            <a:xfrm>
              <a:off x="2187" y="1339"/>
              <a:ext cx="357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251" name="Rectangle 13"/>
          <p:cNvSpPr>
            <a:spLocks noChangeArrowheads="1"/>
          </p:cNvSpPr>
          <p:nvPr/>
        </p:nvSpPr>
        <p:spPr bwMode="auto">
          <a:xfrm>
            <a:off x="0" y="228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4000">
                <a:solidFill>
                  <a:srgbClr val="000000"/>
                </a:solidFill>
                <a:latin typeface="Times New Roman" charset="0"/>
              </a:rPr>
              <a:t>Monolitos de partículas de sílica</a:t>
            </a:r>
            <a:endParaRPr lang="en-US" sz="40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53252" name="Text Box 14"/>
          <p:cNvSpPr txBox="1">
            <a:spLocks noChangeArrowheads="1"/>
          </p:cNvSpPr>
          <p:nvPr/>
        </p:nvSpPr>
        <p:spPr bwMode="auto">
          <a:xfrm>
            <a:off x="4191000" y="974725"/>
            <a:ext cx="48006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chemeClr val="tx2"/>
              </a:buClr>
              <a:buFont typeface="Wingdings" charset="2"/>
              <a:buChar char="§"/>
            </a:pPr>
            <a:r>
              <a:rPr lang="pt-BR" sz="2000">
                <a:solidFill>
                  <a:srgbClr val="000000"/>
                </a:solidFill>
              </a:rPr>
              <a:t> Monolitos com partículas maiores: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00FF00"/>
              </a:buClr>
              <a:buFont typeface="Wingdings" charset="2"/>
              <a:buChar char="§"/>
            </a:pPr>
            <a:r>
              <a:rPr lang="pt-BR" sz="2000">
                <a:solidFill>
                  <a:srgbClr val="000000"/>
                </a:solidFill>
              </a:rPr>
              <a:t> menos espessos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00FF00"/>
              </a:buClr>
              <a:buFont typeface="Wingdings" charset="2"/>
              <a:buChar char="§"/>
            </a:pPr>
            <a:r>
              <a:rPr lang="pt-BR" sz="2000">
                <a:solidFill>
                  <a:srgbClr val="000000"/>
                </a:solidFill>
              </a:rPr>
              <a:t> baixa contração linear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00FF00"/>
              </a:buClr>
              <a:buFont typeface="Wingdings" charset="2"/>
              <a:buChar char="§"/>
            </a:pPr>
            <a:r>
              <a:rPr lang="pt-BR" sz="2000">
                <a:solidFill>
                  <a:srgbClr val="000000"/>
                </a:solidFill>
              </a:rPr>
              <a:t> mais opacos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00FF00"/>
              </a:buClr>
              <a:buFont typeface="Wingdings" charset="2"/>
              <a:buChar char="§"/>
            </a:pPr>
            <a:r>
              <a:rPr lang="pt-BR" sz="2000">
                <a:solidFill>
                  <a:srgbClr val="000000"/>
                </a:solidFill>
              </a:rPr>
              <a:t> mais duros e quebradiços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00FF00"/>
              </a:buClr>
              <a:buFont typeface="Wingdings" charset="2"/>
              <a:buChar char="§"/>
            </a:pPr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53253" name="Text Box 15"/>
          <p:cNvSpPr txBox="1">
            <a:spLocks noChangeArrowheads="1"/>
          </p:cNvSpPr>
          <p:nvPr/>
        </p:nvSpPr>
        <p:spPr bwMode="auto">
          <a:xfrm>
            <a:off x="304800" y="2667000"/>
            <a:ext cx="36576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chemeClr val="tx2"/>
              </a:buClr>
              <a:buFont typeface="Wingdings" charset="2"/>
              <a:buChar char="§"/>
            </a:pPr>
            <a:r>
              <a:rPr lang="pt-BR" sz="2000">
                <a:solidFill>
                  <a:srgbClr val="000000"/>
                </a:solidFill>
              </a:rPr>
              <a:t> Monolitos com partículas menores: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00FF00"/>
              </a:buClr>
              <a:buFont typeface="Wingdings" charset="2"/>
              <a:buChar char="§"/>
            </a:pPr>
            <a:r>
              <a:rPr lang="pt-BR" sz="2000">
                <a:solidFill>
                  <a:srgbClr val="000000"/>
                </a:solidFill>
              </a:rPr>
              <a:t> superfície sem rachaduras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00FF00"/>
              </a:buClr>
              <a:buFont typeface="Wingdings" charset="2"/>
              <a:buChar char="§"/>
            </a:pPr>
            <a:r>
              <a:rPr lang="pt-BR" sz="2000">
                <a:solidFill>
                  <a:srgbClr val="000000"/>
                </a:solidFill>
              </a:rPr>
              <a:t> mais transparentes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00FF00"/>
              </a:buClr>
              <a:buFont typeface="Wingdings" charset="2"/>
              <a:buChar char="§"/>
            </a:pPr>
            <a:r>
              <a:rPr lang="pt-BR" sz="2000">
                <a:solidFill>
                  <a:srgbClr val="000000"/>
                </a:solidFill>
              </a:rPr>
              <a:t> elevada contração linear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00FF00"/>
              </a:buClr>
              <a:buFont typeface="Wingdings" charset="2"/>
              <a:buChar char="§"/>
            </a:pPr>
            <a:r>
              <a:rPr lang="pt-BR" sz="2000">
                <a:solidFill>
                  <a:srgbClr val="000000"/>
                </a:solidFill>
              </a:rPr>
              <a:t> maior tenacidade à fratura</a:t>
            </a:r>
            <a:endParaRPr lang="en-US" sz="2000">
              <a:solidFill>
                <a:srgbClr val="000000"/>
              </a:solidFill>
            </a:endParaRPr>
          </a:p>
        </p:txBody>
      </p:sp>
      <p:pic>
        <p:nvPicPr>
          <p:cNvPr id="53254" name="Picture 17" descr="A0"/>
          <p:cNvPicPr>
            <a:picLocks noChangeAspect="1" noChangeArrowheads="1"/>
          </p:cNvPicPr>
          <p:nvPr/>
        </p:nvPicPr>
        <p:blipFill>
          <a:blip r:embed="rId5">
            <a:lum bright="12000"/>
            <a:grayscl/>
          </a:blip>
          <a:srcRect/>
          <a:stretch>
            <a:fillRect/>
          </a:stretch>
        </p:blipFill>
        <p:spPr bwMode="auto">
          <a:xfrm>
            <a:off x="3916363" y="2773363"/>
            <a:ext cx="2311400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5559425" y="4237038"/>
            <a:ext cx="685800" cy="274637"/>
            <a:chOff x="3502" y="2755"/>
            <a:chExt cx="432" cy="173"/>
          </a:xfrm>
        </p:grpSpPr>
        <p:sp>
          <p:nvSpPr>
            <p:cNvPr id="53290" name="Rectangle 19"/>
            <p:cNvSpPr>
              <a:spLocks noChangeArrowheads="1"/>
            </p:cNvSpPr>
            <p:nvPr/>
          </p:nvSpPr>
          <p:spPr bwMode="auto">
            <a:xfrm>
              <a:off x="3502" y="2776"/>
              <a:ext cx="426" cy="15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91" name="Text Box 20"/>
            <p:cNvSpPr txBox="1">
              <a:spLocks noChangeArrowheads="1"/>
            </p:cNvSpPr>
            <p:nvPr/>
          </p:nvSpPr>
          <p:spPr bwMode="auto">
            <a:xfrm>
              <a:off x="3507" y="2755"/>
              <a:ext cx="427" cy="17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100">
                  <a:solidFill>
                    <a:schemeClr val="accent2"/>
                  </a:solidFill>
                </a:rPr>
                <a:t>300 </a:t>
              </a:r>
              <a:r>
                <a:rPr lang="pt-BR" sz="1100">
                  <a:solidFill>
                    <a:schemeClr val="accent2"/>
                  </a:solidFill>
                  <a:sym typeface="Symbol" charset="2"/>
                </a:rPr>
                <a:t></a:t>
              </a:r>
              <a:r>
                <a:rPr lang="pt-BR" sz="1100">
                  <a:solidFill>
                    <a:schemeClr val="accent2"/>
                  </a:solidFill>
                </a:rPr>
                <a:t>m</a:t>
              </a:r>
            </a:p>
          </p:txBody>
        </p:sp>
        <p:sp>
          <p:nvSpPr>
            <p:cNvPr id="53292" name="Line 21"/>
            <p:cNvSpPr>
              <a:spLocks noChangeShapeType="1"/>
            </p:cNvSpPr>
            <p:nvPr/>
          </p:nvSpPr>
          <p:spPr bwMode="auto">
            <a:xfrm>
              <a:off x="3552" y="2889"/>
              <a:ext cx="33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256" name="Text Box 22"/>
          <p:cNvSpPr txBox="1">
            <a:spLocks noChangeArrowheads="1"/>
          </p:cNvSpPr>
          <p:nvPr/>
        </p:nvSpPr>
        <p:spPr bwMode="auto">
          <a:xfrm>
            <a:off x="3886200" y="2767013"/>
            <a:ext cx="311150" cy="254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100">
                <a:solidFill>
                  <a:schemeClr val="accent2"/>
                </a:solidFill>
              </a:rPr>
              <a:t>A</a:t>
            </a:r>
          </a:p>
        </p:txBody>
      </p:sp>
      <p:pic>
        <p:nvPicPr>
          <p:cNvPr id="53257" name="Picture 23" descr="b04"/>
          <p:cNvPicPr>
            <a:picLocks noChangeAspect="1" noChangeArrowheads="1"/>
          </p:cNvPicPr>
          <p:nvPr/>
        </p:nvPicPr>
        <p:blipFill>
          <a:blip r:embed="rId6">
            <a:lum contrast="54000"/>
            <a:grayscl/>
          </a:blip>
          <a:srcRect/>
          <a:stretch>
            <a:fillRect/>
          </a:stretch>
        </p:blipFill>
        <p:spPr bwMode="auto">
          <a:xfrm>
            <a:off x="6489700" y="2774950"/>
            <a:ext cx="231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8" name="Text Box 24"/>
          <p:cNvSpPr txBox="1">
            <a:spLocks noChangeArrowheads="1"/>
          </p:cNvSpPr>
          <p:nvPr/>
        </p:nvSpPr>
        <p:spPr bwMode="auto">
          <a:xfrm>
            <a:off x="6477000" y="2759075"/>
            <a:ext cx="311150" cy="254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100">
                <a:solidFill>
                  <a:schemeClr val="accent2"/>
                </a:solidFill>
              </a:rPr>
              <a:t>B</a:t>
            </a:r>
          </a:p>
        </p:txBody>
      </p:sp>
      <p:pic>
        <p:nvPicPr>
          <p:cNvPr id="53259" name="Picture 25" descr="C05"/>
          <p:cNvPicPr>
            <a:picLocks noChangeAspect="1" noChangeArrowheads="1"/>
          </p:cNvPicPr>
          <p:nvPr/>
        </p:nvPicPr>
        <p:blipFill>
          <a:blip r:embed="rId7">
            <a:lum bright="6000" contrast="30000"/>
            <a:grayscl/>
          </a:blip>
          <a:srcRect/>
          <a:stretch>
            <a:fillRect/>
          </a:stretch>
        </p:blipFill>
        <p:spPr bwMode="auto">
          <a:xfrm>
            <a:off x="1268413" y="4740275"/>
            <a:ext cx="231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60" name="Text Box 26"/>
          <p:cNvSpPr txBox="1">
            <a:spLocks noChangeArrowheads="1"/>
          </p:cNvSpPr>
          <p:nvPr/>
        </p:nvSpPr>
        <p:spPr bwMode="auto">
          <a:xfrm>
            <a:off x="1219200" y="4740275"/>
            <a:ext cx="311150" cy="254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100">
                <a:solidFill>
                  <a:schemeClr val="accent2"/>
                </a:solidFill>
              </a:rPr>
              <a:t>C</a:t>
            </a:r>
          </a:p>
        </p:txBody>
      </p:sp>
      <p:pic>
        <p:nvPicPr>
          <p:cNvPr id="53261" name="Picture 27" descr="D07"/>
          <p:cNvPicPr>
            <a:picLocks noChangeAspect="1" noChangeArrowheads="1"/>
          </p:cNvPicPr>
          <p:nvPr/>
        </p:nvPicPr>
        <p:blipFill>
          <a:blip r:embed="rId8">
            <a:lum contrast="36000"/>
            <a:grayscl/>
          </a:blip>
          <a:srcRect/>
          <a:stretch>
            <a:fillRect/>
          </a:stretch>
        </p:blipFill>
        <p:spPr bwMode="auto">
          <a:xfrm>
            <a:off x="3911600" y="4756150"/>
            <a:ext cx="2295525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62" name="Text Box 28"/>
          <p:cNvSpPr txBox="1">
            <a:spLocks noChangeArrowheads="1"/>
          </p:cNvSpPr>
          <p:nvPr/>
        </p:nvSpPr>
        <p:spPr bwMode="auto">
          <a:xfrm>
            <a:off x="3886200" y="4740275"/>
            <a:ext cx="311150" cy="254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100">
                <a:solidFill>
                  <a:schemeClr val="accent2"/>
                </a:solidFill>
              </a:rPr>
              <a:t>D</a:t>
            </a:r>
          </a:p>
        </p:txBody>
      </p:sp>
      <p:pic>
        <p:nvPicPr>
          <p:cNvPr id="53263" name="Picture 29" descr="E07"/>
          <p:cNvPicPr>
            <a:picLocks noChangeAspect="1" noChangeArrowheads="1"/>
          </p:cNvPicPr>
          <p:nvPr/>
        </p:nvPicPr>
        <p:blipFill>
          <a:blip r:embed="rId9">
            <a:lum bright="-12000" contrast="60000"/>
            <a:grayscl/>
          </a:blip>
          <a:srcRect/>
          <a:stretch>
            <a:fillRect/>
          </a:stretch>
        </p:blipFill>
        <p:spPr bwMode="auto">
          <a:xfrm>
            <a:off x="6510338" y="4748213"/>
            <a:ext cx="231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64" name="Text Box 30"/>
          <p:cNvSpPr txBox="1">
            <a:spLocks noChangeArrowheads="1"/>
          </p:cNvSpPr>
          <p:nvPr/>
        </p:nvSpPr>
        <p:spPr bwMode="auto">
          <a:xfrm>
            <a:off x="6477000" y="4740275"/>
            <a:ext cx="311150" cy="254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100">
                <a:solidFill>
                  <a:schemeClr val="accent2"/>
                </a:solidFill>
              </a:rPr>
              <a:t>E</a:t>
            </a:r>
          </a:p>
        </p:txBody>
      </p:sp>
      <p:sp>
        <p:nvSpPr>
          <p:cNvPr id="53265" name="Text Box 31"/>
          <p:cNvSpPr txBox="1">
            <a:spLocks noChangeArrowheads="1"/>
          </p:cNvSpPr>
          <p:nvPr/>
        </p:nvSpPr>
        <p:spPr bwMode="auto">
          <a:xfrm>
            <a:off x="4191000" y="4130675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>
                <a:solidFill>
                  <a:srgbClr val="000000"/>
                </a:solidFill>
                <a:latin typeface="Times New Roman" charset="0"/>
              </a:rPr>
              <a:t>H</a:t>
            </a:r>
            <a:r>
              <a:rPr lang="pt-BR" sz="2000" baseline="-25000">
                <a:solidFill>
                  <a:srgbClr val="000000"/>
                </a:solidFill>
                <a:latin typeface="Times New Roman" charset="0"/>
              </a:rPr>
              <a:t>v</a:t>
            </a:r>
            <a:r>
              <a:rPr lang="pt-BR" sz="2000">
                <a:solidFill>
                  <a:srgbClr val="000000"/>
                </a:solidFill>
                <a:latin typeface="Times New Roman" charset="0"/>
              </a:rPr>
              <a:t>= 19 ± 3 </a:t>
            </a:r>
          </a:p>
        </p:txBody>
      </p:sp>
      <p:sp>
        <p:nvSpPr>
          <p:cNvPr id="53266" name="Text Box 32"/>
          <p:cNvSpPr txBox="1">
            <a:spLocks noChangeArrowheads="1"/>
          </p:cNvSpPr>
          <p:nvPr/>
        </p:nvSpPr>
        <p:spPr bwMode="auto">
          <a:xfrm>
            <a:off x="6781800" y="4130675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>
                <a:solidFill>
                  <a:srgbClr val="000000"/>
                </a:solidFill>
                <a:latin typeface="Times New Roman" charset="0"/>
              </a:rPr>
              <a:t>H</a:t>
            </a:r>
            <a:r>
              <a:rPr lang="pt-BR" sz="2000" baseline="-25000">
                <a:solidFill>
                  <a:srgbClr val="000000"/>
                </a:solidFill>
                <a:latin typeface="Times New Roman" charset="0"/>
              </a:rPr>
              <a:t>v</a:t>
            </a:r>
            <a:r>
              <a:rPr lang="pt-BR" sz="2000">
                <a:solidFill>
                  <a:srgbClr val="000000"/>
                </a:solidFill>
                <a:latin typeface="Times New Roman" charset="0"/>
              </a:rPr>
              <a:t>= 23 ± 3 </a:t>
            </a:r>
          </a:p>
        </p:txBody>
      </p:sp>
      <p:sp>
        <p:nvSpPr>
          <p:cNvPr id="53267" name="Text Box 33"/>
          <p:cNvSpPr txBox="1">
            <a:spLocks noChangeArrowheads="1"/>
          </p:cNvSpPr>
          <p:nvPr/>
        </p:nvSpPr>
        <p:spPr bwMode="auto">
          <a:xfrm>
            <a:off x="1447800" y="6111875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>
                <a:solidFill>
                  <a:srgbClr val="000000"/>
                </a:solidFill>
                <a:latin typeface="Times New Roman" charset="0"/>
              </a:rPr>
              <a:t>H</a:t>
            </a:r>
            <a:r>
              <a:rPr lang="pt-BR" sz="2000" baseline="-25000">
                <a:solidFill>
                  <a:srgbClr val="000000"/>
                </a:solidFill>
                <a:latin typeface="Times New Roman" charset="0"/>
              </a:rPr>
              <a:t>v</a:t>
            </a:r>
            <a:r>
              <a:rPr lang="pt-BR" sz="2000">
                <a:solidFill>
                  <a:srgbClr val="000000"/>
                </a:solidFill>
                <a:latin typeface="Times New Roman" charset="0"/>
              </a:rPr>
              <a:t>= 35 ± 5 </a:t>
            </a:r>
          </a:p>
        </p:txBody>
      </p:sp>
      <p:sp>
        <p:nvSpPr>
          <p:cNvPr id="53268" name="Text Box 34"/>
          <p:cNvSpPr txBox="1">
            <a:spLocks noChangeArrowheads="1"/>
          </p:cNvSpPr>
          <p:nvPr/>
        </p:nvSpPr>
        <p:spPr bwMode="auto">
          <a:xfrm>
            <a:off x="3962400" y="3825875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>
                <a:solidFill>
                  <a:srgbClr val="000000"/>
                </a:solidFill>
                <a:latin typeface="Times New Roman" charset="0"/>
              </a:rPr>
              <a:t>P</a:t>
            </a:r>
            <a:r>
              <a:rPr lang="pt-BR" sz="2000" baseline="-25000">
                <a:solidFill>
                  <a:srgbClr val="000000"/>
                </a:solidFill>
                <a:latin typeface="Times New Roman" charset="0"/>
              </a:rPr>
              <a:t>0</a:t>
            </a:r>
            <a:r>
              <a:rPr lang="pt-BR" sz="2000">
                <a:solidFill>
                  <a:srgbClr val="000000"/>
                </a:solidFill>
                <a:latin typeface="Times New Roman" charset="0"/>
              </a:rPr>
              <a:t>= 0,75 ± 0,25 N </a:t>
            </a:r>
          </a:p>
        </p:txBody>
      </p:sp>
      <p:sp>
        <p:nvSpPr>
          <p:cNvPr id="53269" name="Text Box 35"/>
          <p:cNvSpPr txBox="1">
            <a:spLocks noChangeArrowheads="1"/>
          </p:cNvSpPr>
          <p:nvPr/>
        </p:nvSpPr>
        <p:spPr bwMode="auto">
          <a:xfrm>
            <a:off x="6553200" y="3825875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>
                <a:solidFill>
                  <a:srgbClr val="000000"/>
                </a:solidFill>
                <a:latin typeface="Times New Roman" charset="0"/>
              </a:rPr>
              <a:t>P</a:t>
            </a:r>
            <a:r>
              <a:rPr lang="pt-BR" sz="2000" baseline="-25000">
                <a:solidFill>
                  <a:srgbClr val="000000"/>
                </a:solidFill>
                <a:latin typeface="Times New Roman" charset="0"/>
              </a:rPr>
              <a:t>0</a:t>
            </a:r>
            <a:r>
              <a:rPr lang="pt-BR" sz="2000">
                <a:solidFill>
                  <a:srgbClr val="000000"/>
                </a:solidFill>
                <a:latin typeface="Times New Roman" charset="0"/>
              </a:rPr>
              <a:t>= 0,43 ± 0,17 N </a:t>
            </a:r>
          </a:p>
        </p:txBody>
      </p:sp>
      <p:sp>
        <p:nvSpPr>
          <p:cNvPr id="53270" name="Text Box 36"/>
          <p:cNvSpPr txBox="1">
            <a:spLocks noChangeArrowheads="1"/>
          </p:cNvSpPr>
          <p:nvPr/>
        </p:nvSpPr>
        <p:spPr bwMode="auto">
          <a:xfrm>
            <a:off x="1371600" y="5807075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>
                <a:solidFill>
                  <a:srgbClr val="000000"/>
                </a:solidFill>
                <a:latin typeface="Times New Roman" charset="0"/>
              </a:rPr>
              <a:t>P</a:t>
            </a:r>
            <a:r>
              <a:rPr lang="pt-BR" sz="2000" baseline="-25000">
                <a:solidFill>
                  <a:srgbClr val="000000"/>
                </a:solidFill>
                <a:latin typeface="Times New Roman" charset="0"/>
              </a:rPr>
              <a:t>0</a:t>
            </a:r>
            <a:r>
              <a:rPr lang="pt-BR" sz="2000">
                <a:solidFill>
                  <a:srgbClr val="000000"/>
                </a:solidFill>
                <a:latin typeface="Times New Roman" charset="0"/>
              </a:rPr>
              <a:t>= 0,18 ± 0,7 N </a:t>
            </a:r>
          </a:p>
        </p:txBody>
      </p:sp>
      <p:sp>
        <p:nvSpPr>
          <p:cNvPr id="53271" name="Text Box 37"/>
          <p:cNvSpPr txBox="1">
            <a:spLocks noChangeArrowheads="1"/>
          </p:cNvSpPr>
          <p:nvPr/>
        </p:nvSpPr>
        <p:spPr bwMode="auto">
          <a:xfrm>
            <a:off x="4114800" y="5943600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>
                <a:solidFill>
                  <a:srgbClr val="000000"/>
                </a:solidFill>
                <a:latin typeface="Times New Roman" charset="0"/>
              </a:rPr>
              <a:t>P</a:t>
            </a:r>
            <a:r>
              <a:rPr lang="pt-BR" sz="2000" baseline="-25000">
                <a:solidFill>
                  <a:srgbClr val="000000"/>
                </a:solidFill>
                <a:latin typeface="Times New Roman" charset="0"/>
              </a:rPr>
              <a:t>0</a:t>
            </a:r>
            <a:r>
              <a:rPr lang="pt-BR" sz="2000">
                <a:solidFill>
                  <a:srgbClr val="000000"/>
                </a:solidFill>
                <a:latin typeface="Times New Roman" charset="0"/>
              </a:rPr>
              <a:t>= &lt; 0,1 N </a:t>
            </a:r>
          </a:p>
        </p:txBody>
      </p:sp>
      <p:sp>
        <p:nvSpPr>
          <p:cNvPr id="53272" name="Text Box 38"/>
          <p:cNvSpPr txBox="1">
            <a:spLocks noChangeArrowheads="1"/>
          </p:cNvSpPr>
          <p:nvPr/>
        </p:nvSpPr>
        <p:spPr bwMode="auto">
          <a:xfrm>
            <a:off x="6705600" y="5959475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BR" sz="2000">
                <a:solidFill>
                  <a:srgbClr val="000000"/>
                </a:solidFill>
                <a:latin typeface="Times New Roman" charset="0"/>
              </a:rPr>
              <a:t>P</a:t>
            </a:r>
            <a:r>
              <a:rPr lang="pt-BR" sz="2000" baseline="-25000">
                <a:solidFill>
                  <a:srgbClr val="000000"/>
                </a:solidFill>
                <a:latin typeface="Times New Roman" charset="0"/>
              </a:rPr>
              <a:t>0</a:t>
            </a:r>
            <a:r>
              <a:rPr lang="pt-BR" sz="2000">
                <a:solidFill>
                  <a:srgbClr val="000000"/>
                </a:solidFill>
                <a:latin typeface="Times New Roman" charset="0"/>
              </a:rPr>
              <a:t>= &lt; 0,1 N </a:t>
            </a:r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>
            <a:off x="8153400" y="4237038"/>
            <a:ext cx="685800" cy="274637"/>
            <a:chOff x="3502" y="2755"/>
            <a:chExt cx="432" cy="173"/>
          </a:xfrm>
        </p:grpSpPr>
        <p:sp>
          <p:nvSpPr>
            <p:cNvPr id="53287" name="Rectangle 40"/>
            <p:cNvSpPr>
              <a:spLocks noChangeArrowheads="1"/>
            </p:cNvSpPr>
            <p:nvPr/>
          </p:nvSpPr>
          <p:spPr bwMode="auto">
            <a:xfrm>
              <a:off x="3502" y="2776"/>
              <a:ext cx="426" cy="15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88" name="Text Box 41"/>
            <p:cNvSpPr txBox="1">
              <a:spLocks noChangeArrowheads="1"/>
            </p:cNvSpPr>
            <p:nvPr/>
          </p:nvSpPr>
          <p:spPr bwMode="auto">
            <a:xfrm>
              <a:off x="3507" y="2755"/>
              <a:ext cx="427" cy="17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100">
                  <a:solidFill>
                    <a:schemeClr val="accent2"/>
                  </a:solidFill>
                </a:rPr>
                <a:t>300 </a:t>
              </a:r>
              <a:r>
                <a:rPr lang="pt-BR" sz="1100">
                  <a:solidFill>
                    <a:schemeClr val="accent2"/>
                  </a:solidFill>
                  <a:sym typeface="Symbol" charset="2"/>
                </a:rPr>
                <a:t></a:t>
              </a:r>
              <a:r>
                <a:rPr lang="pt-BR" sz="1100">
                  <a:solidFill>
                    <a:schemeClr val="accent2"/>
                  </a:solidFill>
                </a:rPr>
                <a:t>m</a:t>
              </a:r>
            </a:p>
          </p:txBody>
        </p:sp>
        <p:sp>
          <p:nvSpPr>
            <p:cNvPr id="53289" name="Line 42"/>
            <p:cNvSpPr>
              <a:spLocks noChangeShapeType="1"/>
            </p:cNvSpPr>
            <p:nvPr/>
          </p:nvSpPr>
          <p:spPr bwMode="auto">
            <a:xfrm>
              <a:off x="3552" y="2889"/>
              <a:ext cx="33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2895600" y="6218238"/>
            <a:ext cx="685800" cy="274637"/>
            <a:chOff x="3502" y="2755"/>
            <a:chExt cx="432" cy="173"/>
          </a:xfrm>
        </p:grpSpPr>
        <p:sp>
          <p:nvSpPr>
            <p:cNvPr id="53284" name="Rectangle 44"/>
            <p:cNvSpPr>
              <a:spLocks noChangeArrowheads="1"/>
            </p:cNvSpPr>
            <p:nvPr/>
          </p:nvSpPr>
          <p:spPr bwMode="auto">
            <a:xfrm>
              <a:off x="3502" y="2776"/>
              <a:ext cx="426" cy="15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85" name="Text Box 45"/>
            <p:cNvSpPr txBox="1">
              <a:spLocks noChangeArrowheads="1"/>
            </p:cNvSpPr>
            <p:nvPr/>
          </p:nvSpPr>
          <p:spPr bwMode="auto">
            <a:xfrm>
              <a:off x="3507" y="2755"/>
              <a:ext cx="427" cy="17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100">
                  <a:solidFill>
                    <a:srgbClr val="000000"/>
                  </a:solidFill>
                </a:rPr>
                <a:t>300 </a:t>
              </a:r>
              <a:r>
                <a:rPr lang="pt-BR" sz="1100">
                  <a:solidFill>
                    <a:srgbClr val="000000"/>
                  </a:solidFill>
                  <a:sym typeface="Symbol" charset="2"/>
                </a:rPr>
                <a:t></a:t>
              </a:r>
              <a:r>
                <a:rPr lang="pt-BR" sz="1100">
                  <a:solidFill>
                    <a:srgbClr val="000000"/>
                  </a:solidFill>
                </a:rPr>
                <a:t>m</a:t>
              </a:r>
            </a:p>
          </p:txBody>
        </p:sp>
        <p:sp>
          <p:nvSpPr>
            <p:cNvPr id="53286" name="Line 46"/>
            <p:cNvSpPr>
              <a:spLocks noChangeShapeType="1"/>
            </p:cNvSpPr>
            <p:nvPr/>
          </p:nvSpPr>
          <p:spPr bwMode="auto">
            <a:xfrm>
              <a:off x="3552" y="2889"/>
              <a:ext cx="33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47"/>
          <p:cNvGrpSpPr>
            <a:grpSpLocks/>
          </p:cNvGrpSpPr>
          <p:nvPr/>
        </p:nvGrpSpPr>
        <p:grpSpPr bwMode="auto">
          <a:xfrm>
            <a:off x="5562600" y="6218238"/>
            <a:ext cx="685800" cy="274637"/>
            <a:chOff x="3502" y="2755"/>
            <a:chExt cx="432" cy="173"/>
          </a:xfrm>
        </p:grpSpPr>
        <p:sp>
          <p:nvSpPr>
            <p:cNvPr id="53281" name="Rectangle 48"/>
            <p:cNvSpPr>
              <a:spLocks noChangeArrowheads="1"/>
            </p:cNvSpPr>
            <p:nvPr/>
          </p:nvSpPr>
          <p:spPr bwMode="auto">
            <a:xfrm>
              <a:off x="3502" y="2776"/>
              <a:ext cx="426" cy="15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82" name="Text Box 49"/>
            <p:cNvSpPr txBox="1">
              <a:spLocks noChangeArrowheads="1"/>
            </p:cNvSpPr>
            <p:nvPr/>
          </p:nvSpPr>
          <p:spPr bwMode="auto">
            <a:xfrm>
              <a:off x="3507" y="2755"/>
              <a:ext cx="427" cy="17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100">
                  <a:solidFill>
                    <a:schemeClr val="accent2"/>
                  </a:solidFill>
                </a:rPr>
                <a:t>300 </a:t>
              </a:r>
              <a:r>
                <a:rPr lang="pt-BR" sz="1100">
                  <a:solidFill>
                    <a:schemeClr val="accent2"/>
                  </a:solidFill>
                  <a:sym typeface="Symbol" charset="2"/>
                </a:rPr>
                <a:t></a:t>
              </a:r>
              <a:r>
                <a:rPr lang="pt-BR" sz="1100">
                  <a:solidFill>
                    <a:schemeClr val="accent2"/>
                  </a:solidFill>
                </a:rPr>
                <a:t>m</a:t>
              </a:r>
            </a:p>
          </p:txBody>
        </p:sp>
        <p:sp>
          <p:nvSpPr>
            <p:cNvPr id="53283" name="Line 50"/>
            <p:cNvSpPr>
              <a:spLocks noChangeShapeType="1"/>
            </p:cNvSpPr>
            <p:nvPr/>
          </p:nvSpPr>
          <p:spPr bwMode="auto">
            <a:xfrm>
              <a:off x="3552" y="2889"/>
              <a:ext cx="33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51"/>
          <p:cNvGrpSpPr>
            <a:grpSpLocks/>
          </p:cNvGrpSpPr>
          <p:nvPr/>
        </p:nvGrpSpPr>
        <p:grpSpPr bwMode="auto">
          <a:xfrm>
            <a:off x="8153400" y="6218238"/>
            <a:ext cx="685800" cy="274637"/>
            <a:chOff x="3502" y="2755"/>
            <a:chExt cx="432" cy="173"/>
          </a:xfrm>
        </p:grpSpPr>
        <p:sp>
          <p:nvSpPr>
            <p:cNvPr id="53278" name="Rectangle 52"/>
            <p:cNvSpPr>
              <a:spLocks noChangeArrowheads="1"/>
            </p:cNvSpPr>
            <p:nvPr/>
          </p:nvSpPr>
          <p:spPr bwMode="auto">
            <a:xfrm>
              <a:off x="3502" y="2776"/>
              <a:ext cx="426" cy="15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79" name="Text Box 53"/>
            <p:cNvSpPr txBox="1">
              <a:spLocks noChangeArrowheads="1"/>
            </p:cNvSpPr>
            <p:nvPr/>
          </p:nvSpPr>
          <p:spPr bwMode="auto">
            <a:xfrm>
              <a:off x="3507" y="2755"/>
              <a:ext cx="427" cy="17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100">
                  <a:solidFill>
                    <a:schemeClr val="accent2"/>
                  </a:solidFill>
                </a:rPr>
                <a:t>300 </a:t>
              </a:r>
              <a:r>
                <a:rPr lang="pt-BR" sz="1100">
                  <a:solidFill>
                    <a:schemeClr val="accent2"/>
                  </a:solidFill>
                  <a:sym typeface="Symbol" charset="2"/>
                </a:rPr>
                <a:t></a:t>
              </a:r>
              <a:r>
                <a:rPr lang="pt-BR" sz="1100">
                  <a:solidFill>
                    <a:schemeClr val="accent2"/>
                  </a:solidFill>
                </a:rPr>
                <a:t>m</a:t>
              </a:r>
            </a:p>
          </p:txBody>
        </p:sp>
        <p:sp>
          <p:nvSpPr>
            <p:cNvPr id="53280" name="Line 54"/>
            <p:cNvSpPr>
              <a:spLocks noChangeShapeType="1"/>
            </p:cNvSpPr>
            <p:nvPr/>
          </p:nvSpPr>
          <p:spPr bwMode="auto">
            <a:xfrm>
              <a:off x="3552" y="2889"/>
              <a:ext cx="33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277" name="Rectangle 55"/>
          <p:cNvSpPr>
            <a:spLocks noChangeArrowheads="1"/>
          </p:cNvSpPr>
          <p:nvPr/>
        </p:nvSpPr>
        <p:spPr bwMode="auto">
          <a:xfrm>
            <a:off x="5562600" y="6530975"/>
            <a:ext cx="3330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000" b="0" i="1">
                <a:solidFill>
                  <a:srgbClr val="000000"/>
                </a:solidFill>
                <a:ea typeface="Times New Roman" charset="0"/>
                <a:cs typeface="Times New Roman" charset="0"/>
              </a:rPr>
              <a:t>Rosenstiel and Porter, 1988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24200" y="1905000"/>
            <a:ext cx="5105400" cy="457200"/>
            <a:chOff x="1776" y="1392"/>
            <a:chExt cx="3216" cy="288"/>
          </a:xfrm>
        </p:grpSpPr>
        <p:sp>
          <p:nvSpPr>
            <p:cNvPr id="55430" name="Text Box 3"/>
            <p:cNvSpPr txBox="1">
              <a:spLocks noChangeArrowheads="1"/>
            </p:cNvSpPr>
            <p:nvPr/>
          </p:nvSpPr>
          <p:spPr bwMode="auto">
            <a:xfrm>
              <a:off x="1920" y="1392"/>
              <a:ext cx="29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2200">
                  <a:solidFill>
                    <a:srgbClr val="000000"/>
                  </a:solidFill>
                </a:rPr>
                <a:t>pH 7-10, na ausência de sal</a:t>
              </a:r>
              <a:endParaRPr lang="pt-BR" sz="2000">
                <a:solidFill>
                  <a:srgbClr val="000000"/>
                </a:solidFill>
              </a:endParaRPr>
            </a:p>
          </p:txBody>
        </p:sp>
        <p:sp>
          <p:nvSpPr>
            <p:cNvPr id="55431" name="Line 4"/>
            <p:cNvSpPr>
              <a:spLocks noChangeShapeType="1"/>
            </p:cNvSpPr>
            <p:nvPr/>
          </p:nvSpPr>
          <p:spPr bwMode="auto">
            <a:xfrm>
              <a:off x="1776" y="1632"/>
              <a:ext cx="3216" cy="0"/>
            </a:xfrm>
            <a:prstGeom prst="line">
              <a:avLst/>
            </a:prstGeom>
            <a:noFill/>
            <a:ln w="9525">
              <a:noFill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299" name="Line 5"/>
          <p:cNvSpPr>
            <a:spLocks noChangeShapeType="1"/>
          </p:cNvSpPr>
          <p:nvPr/>
        </p:nvSpPr>
        <p:spPr bwMode="auto">
          <a:xfrm flipH="1">
            <a:off x="2057400" y="1752600"/>
            <a:ext cx="0" cy="22860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300" name="Line 6"/>
          <p:cNvSpPr>
            <a:spLocks noChangeShapeType="1"/>
          </p:cNvSpPr>
          <p:nvPr/>
        </p:nvSpPr>
        <p:spPr bwMode="auto">
          <a:xfrm flipH="1">
            <a:off x="2057400" y="1066800"/>
            <a:ext cx="0" cy="22860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301" name="Text Box 7"/>
          <p:cNvSpPr txBox="1">
            <a:spLocks noChangeArrowheads="1"/>
          </p:cNvSpPr>
          <p:nvPr/>
        </p:nvSpPr>
        <p:spPr bwMode="auto">
          <a:xfrm>
            <a:off x="1066800" y="-76200"/>
            <a:ext cx="8077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000" dirty="0">
                <a:solidFill>
                  <a:srgbClr val="000000"/>
                </a:solidFill>
              </a:rPr>
              <a:t> 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sz="2000" dirty="0">
              <a:solidFill>
                <a:srgbClr val="000000"/>
              </a:solidFill>
            </a:endParaRP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200" dirty="0">
                <a:solidFill>
                  <a:srgbClr val="000000"/>
                </a:solidFill>
              </a:rPr>
              <a:t>   </a:t>
            </a:r>
            <a:r>
              <a:rPr lang="pt-BR" sz="2400" dirty="0">
                <a:solidFill>
                  <a:srgbClr val="000000"/>
                </a:solidFill>
              </a:rPr>
              <a:t>Monômero</a:t>
            </a:r>
            <a:r>
              <a:rPr lang="pt-BR" sz="2200" dirty="0">
                <a:solidFill>
                  <a:srgbClr val="000000"/>
                </a:solidFill>
              </a:rPr>
              <a:t>         Si (O (C</a:t>
            </a:r>
            <a:r>
              <a:rPr lang="pt-BR" sz="2200" baseline="-25000" dirty="0">
                <a:solidFill>
                  <a:srgbClr val="000000"/>
                </a:solidFill>
              </a:rPr>
              <a:t>2</a:t>
            </a:r>
            <a:r>
              <a:rPr lang="pt-BR" sz="2200" dirty="0">
                <a:solidFill>
                  <a:srgbClr val="000000"/>
                </a:solidFill>
              </a:rPr>
              <a:t>H</a:t>
            </a:r>
            <a:r>
              <a:rPr lang="pt-BR" sz="2200" baseline="-25000" dirty="0">
                <a:solidFill>
                  <a:srgbClr val="000000"/>
                </a:solidFill>
              </a:rPr>
              <a:t>5</a:t>
            </a:r>
            <a:r>
              <a:rPr lang="pt-BR" sz="2200" dirty="0">
                <a:solidFill>
                  <a:srgbClr val="000000"/>
                </a:solidFill>
              </a:rPr>
              <a:t>)</a:t>
            </a:r>
            <a:r>
              <a:rPr lang="pt-BR" sz="2200" baseline="-25000" dirty="0">
                <a:solidFill>
                  <a:srgbClr val="000000"/>
                </a:solidFill>
              </a:rPr>
              <a:t>4 </a:t>
            </a:r>
            <a:r>
              <a:rPr lang="pt-BR" sz="2200" dirty="0">
                <a:solidFill>
                  <a:srgbClr val="000000"/>
                </a:solidFill>
              </a:rPr>
              <a:t>)</a:t>
            </a:r>
            <a:endParaRPr lang="pt-BR" sz="2000" dirty="0">
              <a:solidFill>
                <a:srgbClr val="000000"/>
              </a:solidFill>
            </a:endParaRP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sz="2200" dirty="0">
              <a:solidFill>
                <a:srgbClr val="000000"/>
              </a:solidFill>
            </a:endParaRP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000" dirty="0">
                <a:solidFill>
                  <a:srgbClr val="000000"/>
                </a:solidFill>
              </a:rPr>
              <a:t>     </a:t>
            </a:r>
            <a:r>
              <a:rPr lang="pt-BR" sz="2400" dirty="0">
                <a:solidFill>
                  <a:srgbClr val="000000"/>
                </a:solidFill>
              </a:rPr>
              <a:t>Polímero</a:t>
            </a:r>
            <a:r>
              <a:rPr lang="pt-BR" sz="2200" dirty="0">
                <a:solidFill>
                  <a:srgbClr val="000000"/>
                </a:solidFill>
              </a:rPr>
              <a:t>           </a:t>
            </a:r>
            <a:r>
              <a:rPr lang="es-ES_tradnl" sz="2200" dirty="0">
                <a:solidFill>
                  <a:srgbClr val="000000"/>
                </a:solidFill>
              </a:rPr>
              <a:t>Si (OC</a:t>
            </a:r>
            <a:r>
              <a:rPr lang="es-ES_tradnl" sz="2200" baseline="-25000" dirty="0">
                <a:solidFill>
                  <a:srgbClr val="000000"/>
                </a:solidFill>
              </a:rPr>
              <a:t>2</a:t>
            </a:r>
            <a:r>
              <a:rPr lang="pt-BR" sz="2200" dirty="0">
                <a:solidFill>
                  <a:srgbClr val="000000"/>
                </a:solidFill>
              </a:rPr>
              <a:t>H</a:t>
            </a:r>
            <a:r>
              <a:rPr lang="pt-BR" sz="2200" baseline="-25000" dirty="0">
                <a:solidFill>
                  <a:srgbClr val="000000"/>
                </a:solidFill>
              </a:rPr>
              <a:t>5</a:t>
            </a:r>
            <a:r>
              <a:rPr lang="es-ES_tradnl" sz="2200" dirty="0">
                <a:solidFill>
                  <a:srgbClr val="000000"/>
                </a:solidFill>
              </a:rPr>
              <a:t>)</a:t>
            </a:r>
            <a:r>
              <a:rPr lang="es-ES_tradnl" sz="2200" baseline="-25000" dirty="0">
                <a:solidFill>
                  <a:srgbClr val="000000"/>
                </a:solidFill>
              </a:rPr>
              <a:t>X</a:t>
            </a:r>
            <a:r>
              <a:rPr lang="es-ES_tradnl" sz="2200" dirty="0">
                <a:solidFill>
                  <a:srgbClr val="000000"/>
                </a:solidFill>
              </a:rPr>
              <a:t> (</a:t>
            </a:r>
            <a:r>
              <a:rPr lang="es-ES_tradnl" sz="2200" dirty="0" err="1">
                <a:solidFill>
                  <a:srgbClr val="000000"/>
                </a:solidFill>
              </a:rPr>
              <a:t>OH)</a:t>
            </a:r>
            <a:r>
              <a:rPr lang="es-ES_tradnl" sz="2200" baseline="-25000" dirty="0" err="1">
                <a:solidFill>
                  <a:srgbClr val="000000"/>
                </a:solidFill>
              </a:rPr>
              <a:t>Y</a:t>
            </a:r>
            <a:r>
              <a:rPr lang="es-ES_tradnl" sz="2200" dirty="0">
                <a:solidFill>
                  <a:srgbClr val="000000"/>
                </a:solidFill>
              </a:rPr>
              <a:t> (</a:t>
            </a:r>
            <a:r>
              <a:rPr lang="es-ES_tradnl" sz="2200" dirty="0" err="1">
                <a:solidFill>
                  <a:srgbClr val="000000"/>
                </a:solidFill>
              </a:rPr>
              <a:t>OSi)</a:t>
            </a:r>
            <a:r>
              <a:rPr lang="es-ES_tradnl" sz="2200" baseline="-25000" dirty="0" err="1">
                <a:solidFill>
                  <a:srgbClr val="000000"/>
                </a:solidFill>
              </a:rPr>
              <a:t>Z</a:t>
            </a:r>
            <a:r>
              <a:rPr lang="es-ES_tradnl" sz="2200" dirty="0">
                <a:solidFill>
                  <a:srgbClr val="000000"/>
                </a:solidFill>
              </a:rPr>
              <a:t>     </a:t>
            </a:r>
            <a:r>
              <a:rPr lang="es-ES_tradnl" sz="2200" dirty="0" err="1">
                <a:solidFill>
                  <a:srgbClr val="000000"/>
                </a:solidFill>
              </a:rPr>
              <a:t>x</a:t>
            </a:r>
            <a:r>
              <a:rPr lang="es-ES_tradnl" sz="2200" dirty="0">
                <a:solidFill>
                  <a:srgbClr val="000000"/>
                </a:solidFill>
              </a:rPr>
              <a:t> + y + </a:t>
            </a:r>
            <a:r>
              <a:rPr lang="es-ES_tradnl" sz="2200" dirty="0" err="1">
                <a:solidFill>
                  <a:srgbClr val="000000"/>
                </a:solidFill>
              </a:rPr>
              <a:t>z</a:t>
            </a:r>
            <a:r>
              <a:rPr lang="es-ES_tradnl" sz="2200" dirty="0">
                <a:solidFill>
                  <a:srgbClr val="000000"/>
                </a:solidFill>
              </a:rPr>
              <a:t> = 4</a:t>
            </a:r>
            <a:endParaRPr lang="pt-BR" sz="2200" dirty="0">
              <a:solidFill>
                <a:srgbClr val="000000"/>
              </a:solidFill>
            </a:endParaRP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000" dirty="0">
                <a:solidFill>
                  <a:srgbClr val="000000"/>
                </a:solidFill>
              </a:rPr>
              <a:t>    </a:t>
            </a:r>
            <a:endParaRPr lang="pt-BR" sz="2200" dirty="0">
              <a:solidFill>
                <a:srgbClr val="000000"/>
              </a:solidFill>
            </a:endParaRP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400" dirty="0">
                <a:solidFill>
                  <a:srgbClr val="000000"/>
                </a:solidFill>
              </a:rPr>
              <a:t>     Partícula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sz="2000" dirty="0">
              <a:solidFill>
                <a:srgbClr val="000000"/>
              </a:solidFill>
            </a:endParaRPr>
          </a:p>
        </p:txBody>
      </p:sp>
      <p:pic>
        <p:nvPicPr>
          <p:cNvPr id="55302" name="Picture 8"/>
          <p:cNvPicPr>
            <a:picLocks noChangeAspect="1" noChangeArrowheads="1"/>
          </p:cNvPicPr>
          <p:nvPr/>
        </p:nvPicPr>
        <p:blipFill>
          <a:blip r:embed="rId3"/>
          <a:srcRect t="14264" r="66930" b="50075"/>
          <a:stretch>
            <a:fillRect/>
          </a:stretch>
        </p:blipFill>
        <p:spPr bwMode="auto">
          <a:xfrm>
            <a:off x="1295400" y="4427538"/>
            <a:ext cx="2667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3" name="Picture 9"/>
          <p:cNvPicPr>
            <a:picLocks noChangeAspect="1" noChangeArrowheads="1"/>
          </p:cNvPicPr>
          <p:nvPr/>
        </p:nvPicPr>
        <p:blipFill>
          <a:blip r:embed="rId3"/>
          <a:srcRect l="50079" t="64191" r="17795"/>
          <a:stretch>
            <a:fillRect/>
          </a:stretch>
        </p:blipFill>
        <p:spPr bwMode="auto">
          <a:xfrm>
            <a:off x="5257800" y="4419600"/>
            <a:ext cx="2590800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35" name="Text Box 38"/>
          <p:cNvSpPr txBox="1">
            <a:spLocks noChangeArrowheads="1"/>
          </p:cNvSpPr>
          <p:nvPr/>
        </p:nvSpPr>
        <p:spPr bwMode="auto">
          <a:xfrm>
            <a:off x="2019300" y="4500563"/>
            <a:ext cx="3429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sz="1000">
              <a:solidFill>
                <a:schemeClr val="accent2"/>
              </a:solidFill>
            </a:endParaRPr>
          </a:p>
        </p:txBody>
      </p:sp>
      <p:sp>
        <p:nvSpPr>
          <p:cNvPr id="55307" name="Line 133"/>
          <p:cNvSpPr>
            <a:spLocks noChangeShapeType="1"/>
          </p:cNvSpPr>
          <p:nvPr/>
        </p:nvSpPr>
        <p:spPr bwMode="auto">
          <a:xfrm>
            <a:off x="2209800" y="1066800"/>
            <a:ext cx="0" cy="3048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308" name="Line 134"/>
          <p:cNvSpPr>
            <a:spLocks noChangeShapeType="1"/>
          </p:cNvSpPr>
          <p:nvPr/>
        </p:nvSpPr>
        <p:spPr bwMode="auto">
          <a:xfrm>
            <a:off x="2209800" y="1752600"/>
            <a:ext cx="0" cy="3048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6" name="Group 135"/>
          <p:cNvGrpSpPr/>
          <p:nvPr/>
        </p:nvGrpSpPr>
        <p:grpSpPr>
          <a:xfrm>
            <a:off x="1066800" y="2286000"/>
            <a:ext cx="7696200" cy="2057400"/>
            <a:chOff x="1066800" y="2286000"/>
            <a:chExt cx="7696200" cy="2057400"/>
          </a:xfrm>
        </p:grpSpPr>
        <p:sp>
          <p:nvSpPr>
            <p:cNvPr id="55304" name="Rectangle 10"/>
            <p:cNvSpPr>
              <a:spLocks noChangeArrowheads="1"/>
            </p:cNvSpPr>
            <p:nvPr/>
          </p:nvSpPr>
          <p:spPr bwMode="auto">
            <a:xfrm>
              <a:off x="1066800" y="2514600"/>
              <a:ext cx="3124200" cy="1828800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05" name="Rectangle 11"/>
            <p:cNvSpPr>
              <a:spLocks noChangeArrowheads="1"/>
            </p:cNvSpPr>
            <p:nvPr/>
          </p:nvSpPr>
          <p:spPr bwMode="auto">
            <a:xfrm>
              <a:off x="4419600" y="2514600"/>
              <a:ext cx="4343400" cy="18288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10" name="Line 13"/>
            <p:cNvSpPr>
              <a:spLocks noChangeShapeType="1"/>
            </p:cNvSpPr>
            <p:nvPr/>
          </p:nvSpPr>
          <p:spPr bwMode="auto">
            <a:xfrm flipH="1">
              <a:off x="2722563" y="2898775"/>
              <a:ext cx="0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11" name="Text Box 14"/>
            <p:cNvSpPr txBox="1">
              <a:spLocks noChangeArrowheads="1"/>
            </p:cNvSpPr>
            <p:nvPr/>
          </p:nvSpPr>
          <p:spPr bwMode="auto">
            <a:xfrm>
              <a:off x="1809750" y="3287713"/>
              <a:ext cx="376238" cy="293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0000"/>
                  </a:solidFill>
                </a:rPr>
                <a:t>Si</a:t>
              </a:r>
            </a:p>
          </p:txBody>
        </p:sp>
        <p:sp>
          <p:nvSpPr>
            <p:cNvPr id="55312" name="Text Box 15"/>
            <p:cNvSpPr txBox="1">
              <a:spLocks noChangeArrowheads="1"/>
            </p:cNvSpPr>
            <p:nvPr/>
          </p:nvSpPr>
          <p:spPr bwMode="auto">
            <a:xfrm>
              <a:off x="1644650" y="3690938"/>
              <a:ext cx="276225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313" name="Text Box 16"/>
            <p:cNvSpPr txBox="1">
              <a:spLocks noChangeArrowheads="1"/>
            </p:cNvSpPr>
            <p:nvPr/>
          </p:nvSpPr>
          <p:spPr bwMode="auto">
            <a:xfrm>
              <a:off x="3155950" y="3381375"/>
              <a:ext cx="376238" cy="295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0000"/>
                  </a:solidFill>
                </a:rPr>
                <a:t>Si</a:t>
              </a:r>
            </a:p>
          </p:txBody>
        </p:sp>
        <p:sp>
          <p:nvSpPr>
            <p:cNvPr id="55314" name="Text Box 17"/>
            <p:cNvSpPr txBox="1">
              <a:spLocks noChangeArrowheads="1"/>
            </p:cNvSpPr>
            <p:nvPr/>
          </p:nvSpPr>
          <p:spPr bwMode="auto">
            <a:xfrm>
              <a:off x="2876550" y="3086100"/>
              <a:ext cx="277813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315" name="Line 18"/>
            <p:cNvSpPr>
              <a:spLocks noChangeShapeType="1"/>
            </p:cNvSpPr>
            <p:nvPr/>
          </p:nvSpPr>
          <p:spPr bwMode="auto">
            <a:xfrm flipH="1" flipV="1">
              <a:off x="3124200" y="3222625"/>
              <a:ext cx="152400" cy="2063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16" name="Line 19"/>
            <p:cNvSpPr>
              <a:spLocks noChangeShapeType="1"/>
            </p:cNvSpPr>
            <p:nvPr/>
          </p:nvSpPr>
          <p:spPr bwMode="auto">
            <a:xfrm flipV="1">
              <a:off x="2476500" y="3168650"/>
              <a:ext cx="163513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17" name="Line 20"/>
            <p:cNvSpPr>
              <a:spLocks noChangeShapeType="1"/>
            </p:cNvSpPr>
            <p:nvPr/>
          </p:nvSpPr>
          <p:spPr bwMode="auto">
            <a:xfrm>
              <a:off x="2779713" y="3176588"/>
              <a:ext cx="1714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18" name="Line 21"/>
            <p:cNvSpPr>
              <a:spLocks noChangeShapeType="1"/>
            </p:cNvSpPr>
            <p:nvPr/>
          </p:nvSpPr>
          <p:spPr bwMode="auto">
            <a:xfrm>
              <a:off x="3343275" y="3598863"/>
              <a:ext cx="65088" cy="2571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19" name="Line 22"/>
            <p:cNvSpPr>
              <a:spLocks noChangeShapeType="1"/>
            </p:cNvSpPr>
            <p:nvPr/>
          </p:nvSpPr>
          <p:spPr bwMode="auto">
            <a:xfrm flipV="1">
              <a:off x="1562100" y="3886200"/>
              <a:ext cx="171450" cy="1984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20" name="Line 23"/>
            <p:cNvSpPr>
              <a:spLocks noChangeShapeType="1"/>
            </p:cNvSpPr>
            <p:nvPr/>
          </p:nvSpPr>
          <p:spPr bwMode="auto">
            <a:xfrm flipV="1">
              <a:off x="1809750" y="3495675"/>
              <a:ext cx="111125" cy="238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21" name="Line 24"/>
            <p:cNvSpPr>
              <a:spLocks noChangeShapeType="1"/>
            </p:cNvSpPr>
            <p:nvPr/>
          </p:nvSpPr>
          <p:spPr bwMode="auto">
            <a:xfrm flipH="1" flipV="1">
              <a:off x="1866900" y="3144838"/>
              <a:ext cx="76200" cy="1778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22" name="Text Box 25"/>
            <p:cNvSpPr txBox="1">
              <a:spLocks noChangeArrowheads="1"/>
            </p:cNvSpPr>
            <p:nvPr/>
          </p:nvSpPr>
          <p:spPr bwMode="auto">
            <a:xfrm>
              <a:off x="2027238" y="3522663"/>
              <a:ext cx="277813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323" name="Line 26"/>
            <p:cNvSpPr>
              <a:spLocks noChangeShapeType="1"/>
            </p:cNvSpPr>
            <p:nvPr/>
          </p:nvSpPr>
          <p:spPr bwMode="auto">
            <a:xfrm>
              <a:off x="2476500" y="3803650"/>
              <a:ext cx="228600" cy="128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24" name="Line 27"/>
            <p:cNvSpPr>
              <a:spLocks noChangeShapeType="1"/>
            </p:cNvSpPr>
            <p:nvPr/>
          </p:nvSpPr>
          <p:spPr bwMode="auto">
            <a:xfrm flipV="1">
              <a:off x="3009900" y="3533775"/>
              <a:ext cx="201613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25" name="Line 28"/>
            <p:cNvSpPr>
              <a:spLocks noChangeShapeType="1"/>
            </p:cNvSpPr>
            <p:nvPr/>
          </p:nvSpPr>
          <p:spPr bwMode="auto">
            <a:xfrm flipV="1">
              <a:off x="3390900" y="3381375"/>
              <a:ext cx="204788" cy="88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26" name="Line 29"/>
            <p:cNvSpPr>
              <a:spLocks noChangeShapeType="1"/>
            </p:cNvSpPr>
            <p:nvPr/>
          </p:nvSpPr>
          <p:spPr bwMode="auto">
            <a:xfrm flipH="1" flipV="1">
              <a:off x="2208213" y="3692525"/>
              <a:ext cx="104775" cy="698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27" name="Line 30"/>
            <p:cNvSpPr>
              <a:spLocks noChangeShapeType="1"/>
            </p:cNvSpPr>
            <p:nvPr/>
          </p:nvSpPr>
          <p:spPr bwMode="auto">
            <a:xfrm flipH="1" flipV="1">
              <a:off x="2019300" y="3495675"/>
              <a:ext cx="90488" cy="777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28" name="Line 31"/>
            <p:cNvSpPr>
              <a:spLocks noChangeShapeType="1"/>
            </p:cNvSpPr>
            <p:nvPr/>
          </p:nvSpPr>
          <p:spPr bwMode="auto">
            <a:xfrm flipH="1">
              <a:off x="1638300" y="3392488"/>
              <a:ext cx="228600" cy="825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29" name="Text Box 32"/>
            <p:cNvSpPr txBox="1">
              <a:spLocks noChangeArrowheads="1"/>
            </p:cNvSpPr>
            <p:nvPr/>
          </p:nvSpPr>
          <p:spPr bwMode="auto">
            <a:xfrm>
              <a:off x="1562100" y="2941638"/>
              <a:ext cx="439738" cy="334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CCFFCC"/>
                  </a:solidFill>
                </a:rPr>
                <a:t>HO</a:t>
              </a:r>
              <a:endParaRPr lang="pt-BR" sz="1000">
                <a:solidFill>
                  <a:schemeClr val="accent2"/>
                </a:solidFill>
              </a:endParaRPr>
            </a:p>
          </p:txBody>
        </p:sp>
        <p:sp>
          <p:nvSpPr>
            <p:cNvPr id="55330" name="Text Box 33"/>
            <p:cNvSpPr txBox="1">
              <a:spLocks noChangeArrowheads="1"/>
            </p:cNvSpPr>
            <p:nvPr/>
          </p:nvSpPr>
          <p:spPr bwMode="auto">
            <a:xfrm>
              <a:off x="2595563" y="3048000"/>
              <a:ext cx="376238" cy="293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0000"/>
                  </a:solidFill>
                </a:rPr>
                <a:t>Si</a:t>
              </a:r>
              <a:endParaRPr lang="pt-BR" sz="1000"/>
            </a:p>
          </p:txBody>
        </p:sp>
        <p:sp>
          <p:nvSpPr>
            <p:cNvPr id="55331" name="Text Box 34"/>
            <p:cNvSpPr txBox="1">
              <a:spLocks noChangeArrowheads="1"/>
            </p:cNvSpPr>
            <p:nvPr/>
          </p:nvSpPr>
          <p:spPr bwMode="auto">
            <a:xfrm>
              <a:off x="2290763" y="3657600"/>
              <a:ext cx="376238" cy="293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0000"/>
                  </a:solidFill>
                </a:rPr>
                <a:t>Si</a:t>
              </a:r>
              <a:endParaRPr lang="pt-BR" sz="1000"/>
            </a:p>
          </p:txBody>
        </p:sp>
        <p:sp>
          <p:nvSpPr>
            <p:cNvPr id="55332" name="Text Box 35"/>
            <p:cNvSpPr txBox="1">
              <a:spLocks noChangeArrowheads="1"/>
            </p:cNvSpPr>
            <p:nvPr/>
          </p:nvSpPr>
          <p:spPr bwMode="auto">
            <a:xfrm>
              <a:off x="2590800" y="3413125"/>
              <a:ext cx="277813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333" name="Line 36"/>
            <p:cNvSpPr>
              <a:spLocks noChangeShapeType="1"/>
            </p:cNvSpPr>
            <p:nvPr/>
          </p:nvSpPr>
          <p:spPr bwMode="auto">
            <a:xfrm flipH="1">
              <a:off x="2741613" y="3200400"/>
              <a:ext cx="1588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34" name="Line 37"/>
            <p:cNvSpPr>
              <a:spLocks noChangeShapeType="1"/>
            </p:cNvSpPr>
            <p:nvPr/>
          </p:nvSpPr>
          <p:spPr bwMode="auto">
            <a:xfrm flipH="1">
              <a:off x="2741613" y="3581400"/>
              <a:ext cx="1588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36" name="Line 39"/>
            <p:cNvSpPr>
              <a:spLocks noChangeShapeType="1"/>
            </p:cNvSpPr>
            <p:nvPr/>
          </p:nvSpPr>
          <p:spPr bwMode="auto">
            <a:xfrm flipH="1">
              <a:off x="2438400" y="3497263"/>
              <a:ext cx="1588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37" name="Line 40"/>
            <p:cNvSpPr>
              <a:spLocks noChangeShapeType="1"/>
            </p:cNvSpPr>
            <p:nvPr/>
          </p:nvSpPr>
          <p:spPr bwMode="auto">
            <a:xfrm flipH="1">
              <a:off x="2324100" y="3856038"/>
              <a:ext cx="114300" cy="2746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38" name="Text Box 41"/>
            <p:cNvSpPr txBox="1">
              <a:spLocks noChangeArrowheads="1"/>
            </p:cNvSpPr>
            <p:nvPr/>
          </p:nvSpPr>
          <p:spPr bwMode="auto">
            <a:xfrm>
              <a:off x="2552700" y="2667000"/>
              <a:ext cx="571500" cy="334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chemeClr val="accent2"/>
                  </a:solidFill>
                </a:rPr>
                <a:t>OC</a:t>
              </a:r>
              <a:r>
                <a:rPr lang="pt-BR" sz="1000" baseline="-25000">
                  <a:solidFill>
                    <a:schemeClr val="accent2"/>
                  </a:solidFill>
                </a:rPr>
                <a:t>2</a:t>
              </a:r>
              <a:r>
                <a:rPr lang="pt-BR" sz="1000">
                  <a:solidFill>
                    <a:schemeClr val="accent2"/>
                  </a:solidFill>
                </a:rPr>
                <a:t>H</a:t>
              </a:r>
              <a:r>
                <a:rPr lang="pt-BR" sz="1000" baseline="-25000">
                  <a:solidFill>
                    <a:schemeClr val="accent2"/>
                  </a:solidFill>
                </a:rPr>
                <a:t>5</a:t>
              </a:r>
              <a:endParaRPr lang="pt-BR" sz="1000">
                <a:solidFill>
                  <a:schemeClr val="accent2"/>
                </a:solidFill>
              </a:endParaRPr>
            </a:p>
          </p:txBody>
        </p:sp>
        <p:sp>
          <p:nvSpPr>
            <p:cNvPr id="55339" name="Text Box 42"/>
            <p:cNvSpPr txBox="1">
              <a:spLocks noChangeArrowheads="1"/>
            </p:cNvSpPr>
            <p:nvPr/>
          </p:nvSpPr>
          <p:spPr bwMode="auto">
            <a:xfrm>
              <a:off x="6092825" y="3733800"/>
              <a:ext cx="276225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340" name="Text Box 43"/>
            <p:cNvSpPr txBox="1">
              <a:spLocks noChangeArrowheads="1"/>
            </p:cNvSpPr>
            <p:nvPr/>
          </p:nvSpPr>
          <p:spPr bwMode="auto">
            <a:xfrm>
              <a:off x="6902450" y="3657600"/>
              <a:ext cx="277813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341" name="Line 44"/>
            <p:cNvSpPr>
              <a:spLocks noChangeShapeType="1"/>
            </p:cNvSpPr>
            <p:nvPr/>
          </p:nvSpPr>
          <p:spPr bwMode="auto">
            <a:xfrm>
              <a:off x="6319838" y="3886200"/>
              <a:ext cx="277813" cy="523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42" name="Line 45"/>
            <p:cNvSpPr>
              <a:spLocks noChangeShapeType="1"/>
            </p:cNvSpPr>
            <p:nvPr/>
          </p:nvSpPr>
          <p:spPr bwMode="auto">
            <a:xfrm flipV="1">
              <a:off x="6710363" y="3825875"/>
              <a:ext cx="268288" cy="1365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43" name="Text Box 46"/>
            <p:cNvSpPr txBox="1">
              <a:spLocks noChangeArrowheads="1"/>
            </p:cNvSpPr>
            <p:nvPr/>
          </p:nvSpPr>
          <p:spPr bwMode="auto">
            <a:xfrm>
              <a:off x="6526213" y="3817938"/>
              <a:ext cx="376238" cy="293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0000"/>
                  </a:solidFill>
                </a:rPr>
                <a:t>Si</a:t>
              </a:r>
              <a:endParaRPr lang="pt-BR" sz="1000"/>
            </a:p>
          </p:txBody>
        </p:sp>
        <p:sp>
          <p:nvSpPr>
            <p:cNvPr id="55344" name="Line 47"/>
            <p:cNvSpPr>
              <a:spLocks noChangeShapeType="1"/>
            </p:cNvSpPr>
            <p:nvPr/>
          </p:nvSpPr>
          <p:spPr bwMode="auto">
            <a:xfrm flipH="1">
              <a:off x="6672263" y="3970338"/>
              <a:ext cx="1588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45" name="Text Box 48"/>
            <p:cNvSpPr txBox="1">
              <a:spLocks noChangeArrowheads="1"/>
            </p:cNvSpPr>
            <p:nvPr/>
          </p:nvSpPr>
          <p:spPr bwMode="auto">
            <a:xfrm>
              <a:off x="6064250" y="3330575"/>
              <a:ext cx="376238" cy="293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0000"/>
                  </a:solidFill>
                </a:rPr>
                <a:t>Si</a:t>
              </a:r>
              <a:endParaRPr lang="pt-BR" sz="1000"/>
            </a:p>
          </p:txBody>
        </p:sp>
        <p:sp>
          <p:nvSpPr>
            <p:cNvPr id="55346" name="Text Box 49"/>
            <p:cNvSpPr txBox="1">
              <a:spLocks noChangeArrowheads="1"/>
            </p:cNvSpPr>
            <p:nvPr/>
          </p:nvSpPr>
          <p:spPr bwMode="auto">
            <a:xfrm>
              <a:off x="5799138" y="3455988"/>
              <a:ext cx="303213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347" name="Line 50"/>
            <p:cNvSpPr>
              <a:spLocks noChangeShapeType="1"/>
            </p:cNvSpPr>
            <p:nvPr/>
          </p:nvSpPr>
          <p:spPr bwMode="auto">
            <a:xfrm flipV="1">
              <a:off x="6369050" y="3330575"/>
              <a:ext cx="304800" cy="76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48" name="Text Box 51"/>
            <p:cNvSpPr txBox="1">
              <a:spLocks noChangeArrowheads="1"/>
            </p:cNvSpPr>
            <p:nvPr/>
          </p:nvSpPr>
          <p:spPr bwMode="auto">
            <a:xfrm>
              <a:off x="7910513" y="3635375"/>
              <a:ext cx="376238" cy="295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0000"/>
                  </a:solidFill>
                </a:rPr>
                <a:t>Si</a:t>
              </a:r>
            </a:p>
          </p:txBody>
        </p:sp>
        <p:sp>
          <p:nvSpPr>
            <p:cNvPr id="55349" name="Text Box 52"/>
            <p:cNvSpPr txBox="1">
              <a:spLocks noChangeArrowheads="1"/>
            </p:cNvSpPr>
            <p:nvPr/>
          </p:nvSpPr>
          <p:spPr bwMode="auto">
            <a:xfrm>
              <a:off x="7512050" y="3406775"/>
              <a:ext cx="277813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350" name="Line 53"/>
            <p:cNvSpPr>
              <a:spLocks noChangeShapeType="1"/>
            </p:cNvSpPr>
            <p:nvPr/>
          </p:nvSpPr>
          <p:spPr bwMode="auto">
            <a:xfrm>
              <a:off x="8221663" y="3800475"/>
              <a:ext cx="204788" cy="635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51" name="Line 54"/>
            <p:cNvSpPr>
              <a:spLocks noChangeShapeType="1"/>
            </p:cNvSpPr>
            <p:nvPr/>
          </p:nvSpPr>
          <p:spPr bwMode="auto">
            <a:xfrm flipH="1">
              <a:off x="5073650" y="3657600"/>
              <a:ext cx="1524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52" name="Text Box 55"/>
            <p:cNvSpPr txBox="1">
              <a:spLocks noChangeArrowheads="1"/>
            </p:cNvSpPr>
            <p:nvPr/>
          </p:nvSpPr>
          <p:spPr bwMode="auto">
            <a:xfrm>
              <a:off x="4845050" y="3059113"/>
              <a:ext cx="376238" cy="293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0000"/>
                  </a:solidFill>
                </a:rPr>
                <a:t>Si</a:t>
              </a:r>
              <a:endParaRPr lang="pt-BR" sz="1000"/>
            </a:p>
          </p:txBody>
        </p:sp>
        <p:sp>
          <p:nvSpPr>
            <p:cNvPr id="55353" name="Text Box 56"/>
            <p:cNvSpPr txBox="1">
              <a:spLocks noChangeArrowheads="1"/>
            </p:cNvSpPr>
            <p:nvPr/>
          </p:nvSpPr>
          <p:spPr bwMode="auto">
            <a:xfrm>
              <a:off x="6510338" y="3421063"/>
              <a:ext cx="277813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354" name="Line 57"/>
            <p:cNvSpPr>
              <a:spLocks noChangeShapeType="1"/>
            </p:cNvSpPr>
            <p:nvPr/>
          </p:nvSpPr>
          <p:spPr bwMode="auto">
            <a:xfrm flipH="1">
              <a:off x="6661150" y="3589338"/>
              <a:ext cx="1588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55" name="Line 58"/>
            <p:cNvSpPr>
              <a:spLocks noChangeShapeType="1"/>
            </p:cNvSpPr>
            <p:nvPr/>
          </p:nvSpPr>
          <p:spPr bwMode="auto">
            <a:xfrm flipH="1" flipV="1">
              <a:off x="7740650" y="3559175"/>
              <a:ext cx="2286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56" name="Line 59"/>
            <p:cNvSpPr>
              <a:spLocks noChangeShapeType="1"/>
            </p:cNvSpPr>
            <p:nvPr/>
          </p:nvSpPr>
          <p:spPr bwMode="auto">
            <a:xfrm>
              <a:off x="8121650" y="3276600"/>
              <a:ext cx="228600" cy="76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57" name="Line 60"/>
            <p:cNvSpPr>
              <a:spLocks noChangeShapeType="1"/>
            </p:cNvSpPr>
            <p:nvPr/>
          </p:nvSpPr>
          <p:spPr bwMode="auto">
            <a:xfrm>
              <a:off x="6330950" y="3100388"/>
              <a:ext cx="2286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58" name="Line 61"/>
            <p:cNvSpPr>
              <a:spLocks noChangeShapeType="1"/>
            </p:cNvSpPr>
            <p:nvPr/>
          </p:nvSpPr>
          <p:spPr bwMode="auto">
            <a:xfrm flipH="1" flipV="1">
              <a:off x="6711950" y="3103563"/>
              <a:ext cx="304800" cy="25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59" name="Text Box 62"/>
            <p:cNvSpPr txBox="1">
              <a:spLocks noChangeArrowheads="1"/>
            </p:cNvSpPr>
            <p:nvPr/>
          </p:nvSpPr>
          <p:spPr bwMode="auto">
            <a:xfrm>
              <a:off x="6515100" y="2979738"/>
              <a:ext cx="376238" cy="293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0000"/>
                  </a:solidFill>
                </a:rPr>
                <a:t>Si</a:t>
              </a:r>
              <a:endParaRPr lang="pt-BR" sz="1000"/>
            </a:p>
          </p:txBody>
        </p:sp>
        <p:sp>
          <p:nvSpPr>
            <p:cNvPr id="55360" name="Line 63"/>
            <p:cNvSpPr>
              <a:spLocks noChangeShapeType="1"/>
            </p:cNvSpPr>
            <p:nvPr/>
          </p:nvSpPr>
          <p:spPr bwMode="auto">
            <a:xfrm flipV="1">
              <a:off x="4616450" y="3267075"/>
              <a:ext cx="280988" cy="857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61" name="Line 64"/>
            <p:cNvSpPr>
              <a:spLocks noChangeShapeType="1"/>
            </p:cNvSpPr>
            <p:nvPr/>
          </p:nvSpPr>
          <p:spPr bwMode="auto">
            <a:xfrm flipV="1">
              <a:off x="5073650" y="3124200"/>
              <a:ext cx="304800" cy="76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62" name="Line 65"/>
            <p:cNvSpPr>
              <a:spLocks noChangeShapeType="1"/>
            </p:cNvSpPr>
            <p:nvPr/>
          </p:nvSpPr>
          <p:spPr bwMode="auto">
            <a:xfrm>
              <a:off x="4800600" y="2971800"/>
              <a:ext cx="125413" cy="1651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63" name="Line 66"/>
            <p:cNvSpPr>
              <a:spLocks noChangeShapeType="1"/>
            </p:cNvSpPr>
            <p:nvPr/>
          </p:nvSpPr>
          <p:spPr bwMode="auto">
            <a:xfrm flipH="1">
              <a:off x="6635750" y="2720975"/>
              <a:ext cx="38100" cy="2667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64" name="Text Box 67"/>
            <p:cNvSpPr txBox="1">
              <a:spLocks noChangeArrowheads="1"/>
            </p:cNvSpPr>
            <p:nvPr/>
          </p:nvSpPr>
          <p:spPr bwMode="auto">
            <a:xfrm>
              <a:off x="7843838" y="3124200"/>
              <a:ext cx="277813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365" name="Text Box 68"/>
            <p:cNvSpPr txBox="1">
              <a:spLocks noChangeArrowheads="1"/>
            </p:cNvSpPr>
            <p:nvPr/>
          </p:nvSpPr>
          <p:spPr bwMode="auto">
            <a:xfrm>
              <a:off x="6978650" y="3009900"/>
              <a:ext cx="277813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366" name="Text Box 69"/>
            <p:cNvSpPr txBox="1">
              <a:spLocks noChangeArrowheads="1"/>
            </p:cNvSpPr>
            <p:nvPr/>
          </p:nvSpPr>
          <p:spPr bwMode="auto">
            <a:xfrm>
              <a:off x="6129338" y="2979738"/>
              <a:ext cx="277813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367" name="Text Box 70"/>
            <p:cNvSpPr txBox="1">
              <a:spLocks noChangeArrowheads="1"/>
            </p:cNvSpPr>
            <p:nvPr/>
          </p:nvSpPr>
          <p:spPr bwMode="auto">
            <a:xfrm>
              <a:off x="5329238" y="3048000"/>
              <a:ext cx="277813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368" name="Text Box 71"/>
            <p:cNvSpPr txBox="1">
              <a:spLocks noChangeArrowheads="1"/>
            </p:cNvSpPr>
            <p:nvPr/>
          </p:nvSpPr>
          <p:spPr bwMode="auto">
            <a:xfrm>
              <a:off x="7359650" y="3059113"/>
              <a:ext cx="376238" cy="293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0000"/>
                  </a:solidFill>
                </a:rPr>
                <a:t>Si</a:t>
              </a:r>
              <a:endParaRPr lang="pt-BR" sz="1000"/>
            </a:p>
          </p:txBody>
        </p:sp>
        <p:sp>
          <p:nvSpPr>
            <p:cNvPr id="55369" name="Line 72"/>
            <p:cNvSpPr>
              <a:spLocks noChangeShapeType="1"/>
            </p:cNvSpPr>
            <p:nvPr/>
          </p:nvSpPr>
          <p:spPr bwMode="auto">
            <a:xfrm flipH="1" flipV="1">
              <a:off x="7169150" y="3132138"/>
              <a:ext cx="342900" cy="682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70" name="Line 73"/>
            <p:cNvSpPr>
              <a:spLocks noChangeShapeType="1"/>
            </p:cNvSpPr>
            <p:nvPr/>
          </p:nvSpPr>
          <p:spPr bwMode="auto">
            <a:xfrm flipH="1" flipV="1">
              <a:off x="7588250" y="3178175"/>
              <a:ext cx="304800" cy="222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71" name="Line 74"/>
            <p:cNvSpPr>
              <a:spLocks noChangeShapeType="1"/>
            </p:cNvSpPr>
            <p:nvPr/>
          </p:nvSpPr>
          <p:spPr bwMode="auto">
            <a:xfrm>
              <a:off x="7512050" y="3254375"/>
              <a:ext cx="0" cy="3048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72" name="Text Box 75"/>
            <p:cNvSpPr txBox="1">
              <a:spLocks noChangeArrowheads="1"/>
            </p:cNvSpPr>
            <p:nvPr/>
          </p:nvSpPr>
          <p:spPr bwMode="auto">
            <a:xfrm>
              <a:off x="5759450" y="2971800"/>
              <a:ext cx="376238" cy="293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0000"/>
                  </a:solidFill>
                </a:rPr>
                <a:t>Si</a:t>
              </a:r>
              <a:endParaRPr lang="pt-BR" sz="1000"/>
            </a:p>
          </p:txBody>
        </p:sp>
        <p:sp>
          <p:nvSpPr>
            <p:cNvPr id="55373" name="Line 76"/>
            <p:cNvSpPr>
              <a:spLocks noChangeShapeType="1"/>
            </p:cNvSpPr>
            <p:nvPr/>
          </p:nvSpPr>
          <p:spPr bwMode="auto">
            <a:xfrm flipV="1">
              <a:off x="5988050" y="3101975"/>
              <a:ext cx="2286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74" name="Line 77"/>
            <p:cNvSpPr>
              <a:spLocks noChangeShapeType="1"/>
            </p:cNvSpPr>
            <p:nvPr/>
          </p:nvSpPr>
          <p:spPr bwMode="auto">
            <a:xfrm>
              <a:off x="5530850" y="3124200"/>
              <a:ext cx="3048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75" name="Line 78"/>
            <p:cNvSpPr>
              <a:spLocks noChangeShapeType="1"/>
            </p:cNvSpPr>
            <p:nvPr/>
          </p:nvSpPr>
          <p:spPr bwMode="auto">
            <a:xfrm>
              <a:off x="5929313" y="3271838"/>
              <a:ext cx="20638" cy="2413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76" name="Line 79"/>
            <p:cNvSpPr>
              <a:spLocks noChangeShapeType="1"/>
            </p:cNvSpPr>
            <p:nvPr/>
          </p:nvSpPr>
          <p:spPr bwMode="auto">
            <a:xfrm>
              <a:off x="5797550" y="2784475"/>
              <a:ext cx="76200" cy="2413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77" name="Text Box 80"/>
            <p:cNvSpPr txBox="1">
              <a:spLocks noChangeArrowheads="1"/>
            </p:cNvSpPr>
            <p:nvPr/>
          </p:nvSpPr>
          <p:spPr bwMode="auto">
            <a:xfrm>
              <a:off x="2171700" y="3306763"/>
              <a:ext cx="430213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CCFFCC"/>
                  </a:solidFill>
                </a:rPr>
                <a:t>HO</a:t>
              </a:r>
              <a:endParaRPr lang="pt-BR" sz="1000">
                <a:solidFill>
                  <a:srgbClr val="FFFF00"/>
                </a:solidFill>
              </a:endParaRPr>
            </a:p>
          </p:txBody>
        </p:sp>
        <p:sp>
          <p:nvSpPr>
            <p:cNvPr id="55378" name="Line 81"/>
            <p:cNvSpPr>
              <a:spLocks noChangeShapeType="1"/>
            </p:cNvSpPr>
            <p:nvPr/>
          </p:nvSpPr>
          <p:spPr bwMode="auto">
            <a:xfrm flipV="1">
              <a:off x="8121650" y="3505200"/>
              <a:ext cx="152400" cy="1301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79" name="Text Box 82"/>
            <p:cNvSpPr txBox="1">
              <a:spLocks noChangeArrowheads="1"/>
            </p:cNvSpPr>
            <p:nvPr/>
          </p:nvSpPr>
          <p:spPr bwMode="auto">
            <a:xfrm>
              <a:off x="7054850" y="3330575"/>
              <a:ext cx="376238" cy="293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0000"/>
                  </a:solidFill>
                </a:rPr>
                <a:t>Si</a:t>
              </a:r>
              <a:endParaRPr lang="pt-BR" sz="1000"/>
            </a:p>
          </p:txBody>
        </p:sp>
        <p:sp>
          <p:nvSpPr>
            <p:cNvPr id="55380" name="Line 83"/>
            <p:cNvSpPr>
              <a:spLocks noChangeShapeType="1"/>
            </p:cNvSpPr>
            <p:nvPr/>
          </p:nvSpPr>
          <p:spPr bwMode="auto">
            <a:xfrm flipV="1">
              <a:off x="7054850" y="3513138"/>
              <a:ext cx="152400" cy="2206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81" name="Line 84"/>
            <p:cNvSpPr>
              <a:spLocks noChangeShapeType="1"/>
            </p:cNvSpPr>
            <p:nvPr/>
          </p:nvSpPr>
          <p:spPr bwMode="auto">
            <a:xfrm>
              <a:off x="6826250" y="3330575"/>
              <a:ext cx="304800" cy="76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82" name="Text Box 85"/>
            <p:cNvSpPr txBox="1">
              <a:spLocks noChangeArrowheads="1"/>
            </p:cNvSpPr>
            <p:nvPr/>
          </p:nvSpPr>
          <p:spPr bwMode="auto">
            <a:xfrm>
              <a:off x="7512050" y="2590800"/>
              <a:ext cx="415925" cy="35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CCFFCC"/>
                  </a:solidFill>
                </a:rPr>
                <a:t>OH</a:t>
              </a:r>
            </a:p>
          </p:txBody>
        </p:sp>
        <p:sp>
          <p:nvSpPr>
            <p:cNvPr id="55383" name="Text Box 86"/>
            <p:cNvSpPr txBox="1">
              <a:spLocks noChangeArrowheads="1"/>
            </p:cNvSpPr>
            <p:nvPr/>
          </p:nvSpPr>
          <p:spPr bwMode="auto">
            <a:xfrm>
              <a:off x="5302250" y="2644775"/>
              <a:ext cx="571500" cy="334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chemeClr val="accent2"/>
                  </a:solidFill>
                </a:rPr>
                <a:t>H</a:t>
              </a:r>
              <a:r>
                <a:rPr lang="pt-BR" sz="1000" baseline="-25000">
                  <a:solidFill>
                    <a:schemeClr val="accent2"/>
                  </a:solidFill>
                </a:rPr>
                <a:t>5</a:t>
              </a:r>
              <a:r>
                <a:rPr lang="pt-BR" sz="1000">
                  <a:solidFill>
                    <a:schemeClr val="accent2"/>
                  </a:solidFill>
                </a:rPr>
                <a:t>C</a:t>
              </a:r>
              <a:r>
                <a:rPr lang="pt-BR" sz="1000" baseline="-25000">
                  <a:solidFill>
                    <a:schemeClr val="accent2"/>
                  </a:solidFill>
                </a:rPr>
                <a:t>2</a:t>
              </a:r>
              <a:r>
                <a:rPr lang="pt-BR" sz="1000">
                  <a:solidFill>
                    <a:schemeClr val="accent2"/>
                  </a:solidFill>
                </a:rPr>
                <a:t>O</a:t>
              </a:r>
            </a:p>
          </p:txBody>
        </p:sp>
        <p:sp>
          <p:nvSpPr>
            <p:cNvPr id="55384" name="Text Box 87"/>
            <p:cNvSpPr txBox="1">
              <a:spLocks noChangeArrowheads="1"/>
            </p:cNvSpPr>
            <p:nvPr/>
          </p:nvSpPr>
          <p:spPr bwMode="auto">
            <a:xfrm>
              <a:off x="4495800" y="2819400"/>
              <a:ext cx="415925" cy="35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CCFFCC"/>
                  </a:solidFill>
                </a:rPr>
                <a:t>HO</a:t>
              </a:r>
            </a:p>
          </p:txBody>
        </p:sp>
        <p:sp>
          <p:nvSpPr>
            <p:cNvPr id="55385" name="Text Box 88"/>
            <p:cNvSpPr txBox="1">
              <a:spLocks noChangeArrowheads="1"/>
            </p:cNvSpPr>
            <p:nvPr/>
          </p:nvSpPr>
          <p:spPr bwMode="auto">
            <a:xfrm>
              <a:off x="6597650" y="3178175"/>
              <a:ext cx="277813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386" name="Text Box 89"/>
            <p:cNvSpPr txBox="1">
              <a:spLocks noChangeArrowheads="1"/>
            </p:cNvSpPr>
            <p:nvPr/>
          </p:nvSpPr>
          <p:spPr bwMode="auto">
            <a:xfrm>
              <a:off x="2746375" y="3421063"/>
              <a:ext cx="415925" cy="35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CCFFCC"/>
                  </a:solidFill>
                </a:rPr>
                <a:t>OH</a:t>
              </a:r>
            </a:p>
          </p:txBody>
        </p:sp>
        <p:sp>
          <p:nvSpPr>
            <p:cNvPr id="55387" name="Text Box 90"/>
            <p:cNvSpPr txBox="1">
              <a:spLocks noChangeArrowheads="1"/>
            </p:cNvSpPr>
            <p:nvPr/>
          </p:nvSpPr>
          <p:spPr bwMode="auto">
            <a:xfrm>
              <a:off x="2628900" y="3825875"/>
              <a:ext cx="571500" cy="334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chemeClr val="accent2"/>
                  </a:solidFill>
                </a:rPr>
                <a:t>OC</a:t>
              </a:r>
              <a:r>
                <a:rPr lang="pt-BR" sz="1000" baseline="-25000">
                  <a:solidFill>
                    <a:schemeClr val="accent2"/>
                  </a:solidFill>
                </a:rPr>
                <a:t>2</a:t>
              </a:r>
              <a:r>
                <a:rPr lang="pt-BR" sz="1000">
                  <a:solidFill>
                    <a:schemeClr val="accent2"/>
                  </a:solidFill>
                </a:rPr>
                <a:t>H</a:t>
              </a:r>
              <a:r>
                <a:rPr lang="pt-BR" sz="1000" baseline="-25000">
                  <a:solidFill>
                    <a:schemeClr val="accent2"/>
                  </a:solidFill>
                </a:rPr>
                <a:t>5</a:t>
              </a:r>
              <a:endParaRPr lang="pt-BR" sz="1000">
                <a:solidFill>
                  <a:schemeClr val="accent2"/>
                </a:solidFill>
              </a:endParaRPr>
            </a:p>
          </p:txBody>
        </p:sp>
        <p:sp>
          <p:nvSpPr>
            <p:cNvPr id="55388" name="Text Box 91"/>
            <p:cNvSpPr txBox="1">
              <a:spLocks noChangeArrowheads="1"/>
            </p:cNvSpPr>
            <p:nvPr/>
          </p:nvSpPr>
          <p:spPr bwMode="auto">
            <a:xfrm>
              <a:off x="3543300" y="3216275"/>
              <a:ext cx="571500" cy="334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chemeClr val="accent2"/>
                  </a:solidFill>
                </a:rPr>
                <a:t>OC</a:t>
              </a:r>
              <a:r>
                <a:rPr lang="pt-BR" sz="1000" baseline="-25000">
                  <a:solidFill>
                    <a:schemeClr val="accent2"/>
                  </a:solidFill>
                </a:rPr>
                <a:t>2</a:t>
              </a:r>
              <a:r>
                <a:rPr lang="pt-BR" sz="1000">
                  <a:solidFill>
                    <a:schemeClr val="accent2"/>
                  </a:solidFill>
                </a:rPr>
                <a:t>H</a:t>
              </a:r>
              <a:r>
                <a:rPr lang="pt-BR" sz="1000" baseline="-25000">
                  <a:solidFill>
                    <a:schemeClr val="accent2"/>
                  </a:solidFill>
                </a:rPr>
                <a:t>5</a:t>
              </a:r>
              <a:endParaRPr lang="pt-BR" sz="1000">
                <a:solidFill>
                  <a:schemeClr val="accent2"/>
                </a:solidFill>
              </a:endParaRPr>
            </a:p>
          </p:txBody>
        </p:sp>
        <p:sp>
          <p:nvSpPr>
            <p:cNvPr id="55389" name="Text Box 92"/>
            <p:cNvSpPr txBox="1">
              <a:spLocks noChangeArrowheads="1"/>
            </p:cNvSpPr>
            <p:nvPr/>
          </p:nvSpPr>
          <p:spPr bwMode="auto">
            <a:xfrm>
              <a:off x="1143000" y="3368675"/>
              <a:ext cx="571500" cy="334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chemeClr val="accent2"/>
                  </a:solidFill>
                </a:rPr>
                <a:t>H</a:t>
              </a:r>
              <a:r>
                <a:rPr lang="pt-BR" sz="1000" baseline="-25000">
                  <a:solidFill>
                    <a:schemeClr val="accent2"/>
                  </a:solidFill>
                </a:rPr>
                <a:t>5</a:t>
              </a:r>
              <a:r>
                <a:rPr lang="pt-BR" sz="1000">
                  <a:solidFill>
                    <a:schemeClr val="accent2"/>
                  </a:solidFill>
                </a:rPr>
                <a:t>C</a:t>
              </a:r>
              <a:r>
                <a:rPr lang="pt-BR" sz="1000" baseline="-25000">
                  <a:solidFill>
                    <a:schemeClr val="accent2"/>
                  </a:solidFill>
                </a:rPr>
                <a:t>2</a:t>
              </a:r>
              <a:r>
                <a:rPr lang="pt-BR" sz="1000">
                  <a:solidFill>
                    <a:schemeClr val="accent2"/>
                  </a:solidFill>
                </a:rPr>
                <a:t>O</a:t>
              </a:r>
            </a:p>
          </p:txBody>
        </p:sp>
        <p:sp>
          <p:nvSpPr>
            <p:cNvPr id="55390" name="Text Box 93"/>
            <p:cNvSpPr txBox="1">
              <a:spLocks noChangeArrowheads="1"/>
            </p:cNvSpPr>
            <p:nvPr/>
          </p:nvSpPr>
          <p:spPr bwMode="auto">
            <a:xfrm>
              <a:off x="1981200" y="3017838"/>
              <a:ext cx="571500" cy="334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chemeClr val="accent2"/>
                  </a:solidFill>
                </a:rPr>
                <a:t>H</a:t>
              </a:r>
              <a:r>
                <a:rPr lang="pt-BR" sz="1000" baseline="-25000">
                  <a:solidFill>
                    <a:schemeClr val="accent2"/>
                  </a:solidFill>
                </a:rPr>
                <a:t>5</a:t>
              </a:r>
              <a:r>
                <a:rPr lang="pt-BR" sz="1000">
                  <a:solidFill>
                    <a:schemeClr val="accent2"/>
                  </a:solidFill>
                </a:rPr>
                <a:t>C</a:t>
              </a:r>
              <a:r>
                <a:rPr lang="pt-BR" sz="1000" baseline="-25000">
                  <a:solidFill>
                    <a:schemeClr val="accent2"/>
                  </a:solidFill>
                </a:rPr>
                <a:t>2</a:t>
              </a:r>
              <a:r>
                <a:rPr lang="pt-BR" sz="1000">
                  <a:solidFill>
                    <a:schemeClr val="accent2"/>
                  </a:solidFill>
                </a:rPr>
                <a:t>O</a:t>
              </a:r>
            </a:p>
          </p:txBody>
        </p:sp>
        <p:sp>
          <p:nvSpPr>
            <p:cNvPr id="55391" name="Line 94"/>
            <p:cNvSpPr>
              <a:spLocks noChangeShapeType="1"/>
            </p:cNvSpPr>
            <p:nvPr/>
          </p:nvSpPr>
          <p:spPr bwMode="auto">
            <a:xfrm flipH="1">
              <a:off x="6673850" y="3178175"/>
              <a:ext cx="1588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92" name="Line 95"/>
            <p:cNvSpPr>
              <a:spLocks noChangeShapeType="1"/>
            </p:cNvSpPr>
            <p:nvPr/>
          </p:nvSpPr>
          <p:spPr bwMode="auto">
            <a:xfrm flipV="1">
              <a:off x="7588250" y="2797175"/>
              <a:ext cx="52388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93" name="Text Box 96"/>
            <p:cNvSpPr txBox="1">
              <a:spLocks noChangeArrowheads="1"/>
            </p:cNvSpPr>
            <p:nvPr/>
          </p:nvSpPr>
          <p:spPr bwMode="auto">
            <a:xfrm>
              <a:off x="5530850" y="3254375"/>
              <a:ext cx="303213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394" name="Line 97"/>
            <p:cNvSpPr>
              <a:spLocks noChangeShapeType="1"/>
            </p:cNvSpPr>
            <p:nvPr/>
          </p:nvSpPr>
          <p:spPr bwMode="auto">
            <a:xfrm>
              <a:off x="5835650" y="3330575"/>
              <a:ext cx="265113" cy="76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95" name="Text Box 98"/>
            <p:cNvSpPr txBox="1">
              <a:spLocks noChangeArrowheads="1"/>
            </p:cNvSpPr>
            <p:nvPr/>
          </p:nvSpPr>
          <p:spPr bwMode="auto">
            <a:xfrm>
              <a:off x="5073650" y="3482975"/>
              <a:ext cx="376238" cy="295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0000"/>
                  </a:solidFill>
                </a:rPr>
                <a:t>Si</a:t>
              </a:r>
            </a:p>
          </p:txBody>
        </p:sp>
        <p:sp>
          <p:nvSpPr>
            <p:cNvPr id="55396" name="Line 99"/>
            <p:cNvSpPr>
              <a:spLocks noChangeShapeType="1"/>
            </p:cNvSpPr>
            <p:nvPr/>
          </p:nvSpPr>
          <p:spPr bwMode="auto">
            <a:xfrm flipV="1">
              <a:off x="5302250" y="3406775"/>
              <a:ext cx="3048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97" name="Line 100"/>
            <p:cNvSpPr>
              <a:spLocks noChangeShapeType="1"/>
            </p:cNvSpPr>
            <p:nvPr/>
          </p:nvSpPr>
          <p:spPr bwMode="auto">
            <a:xfrm flipH="1" flipV="1">
              <a:off x="7283450" y="3436938"/>
              <a:ext cx="266700" cy="460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98" name="Line 101"/>
            <p:cNvSpPr>
              <a:spLocks noChangeShapeType="1"/>
            </p:cNvSpPr>
            <p:nvPr/>
          </p:nvSpPr>
          <p:spPr bwMode="auto">
            <a:xfrm flipH="1">
              <a:off x="5986463" y="3657600"/>
              <a:ext cx="153988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99" name="Line 102"/>
            <p:cNvSpPr>
              <a:spLocks noChangeShapeType="1"/>
            </p:cNvSpPr>
            <p:nvPr/>
          </p:nvSpPr>
          <p:spPr bwMode="auto">
            <a:xfrm flipH="1">
              <a:off x="6216650" y="3200400"/>
              <a:ext cx="152400" cy="1603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00" name="Text Box 103"/>
            <p:cNvSpPr txBox="1">
              <a:spLocks noChangeArrowheads="1"/>
            </p:cNvSpPr>
            <p:nvPr/>
          </p:nvSpPr>
          <p:spPr bwMode="auto">
            <a:xfrm>
              <a:off x="6292850" y="3070225"/>
              <a:ext cx="415925" cy="35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CCFFCC"/>
                  </a:solidFill>
                </a:rPr>
                <a:t>OH</a:t>
              </a:r>
            </a:p>
          </p:txBody>
        </p:sp>
        <p:sp>
          <p:nvSpPr>
            <p:cNvPr id="55401" name="Line 104"/>
            <p:cNvSpPr>
              <a:spLocks noChangeShapeType="1"/>
            </p:cNvSpPr>
            <p:nvPr/>
          </p:nvSpPr>
          <p:spPr bwMode="auto">
            <a:xfrm flipH="1">
              <a:off x="6215063" y="3505200"/>
              <a:ext cx="1588" cy="3048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02" name="Text Box 105"/>
            <p:cNvSpPr txBox="1">
              <a:spLocks noChangeArrowheads="1"/>
            </p:cNvSpPr>
            <p:nvPr/>
          </p:nvSpPr>
          <p:spPr bwMode="auto">
            <a:xfrm>
              <a:off x="5835650" y="3810000"/>
              <a:ext cx="376238" cy="293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0000"/>
                  </a:solidFill>
                </a:rPr>
                <a:t>Si</a:t>
              </a:r>
              <a:endParaRPr lang="pt-BR" sz="1000"/>
            </a:p>
          </p:txBody>
        </p:sp>
        <p:sp>
          <p:nvSpPr>
            <p:cNvPr id="55403" name="Line 106"/>
            <p:cNvSpPr>
              <a:spLocks noChangeShapeType="1"/>
            </p:cNvSpPr>
            <p:nvPr/>
          </p:nvSpPr>
          <p:spPr bwMode="auto">
            <a:xfrm flipH="1" flipV="1">
              <a:off x="6064250" y="3962400"/>
              <a:ext cx="304800" cy="76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04" name="Line 107"/>
            <p:cNvSpPr>
              <a:spLocks noChangeShapeType="1"/>
            </p:cNvSpPr>
            <p:nvPr/>
          </p:nvSpPr>
          <p:spPr bwMode="auto">
            <a:xfrm flipH="1">
              <a:off x="5988050" y="4030663"/>
              <a:ext cx="0" cy="1603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05" name="Line 108"/>
            <p:cNvSpPr>
              <a:spLocks noChangeShapeType="1"/>
            </p:cNvSpPr>
            <p:nvPr/>
          </p:nvSpPr>
          <p:spPr bwMode="auto">
            <a:xfrm flipH="1">
              <a:off x="5607050" y="3962400"/>
              <a:ext cx="304800" cy="76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06" name="Text Box 109"/>
            <p:cNvSpPr txBox="1">
              <a:spLocks noChangeArrowheads="1"/>
            </p:cNvSpPr>
            <p:nvPr/>
          </p:nvSpPr>
          <p:spPr bwMode="auto">
            <a:xfrm>
              <a:off x="4692650" y="3581400"/>
              <a:ext cx="303213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407" name="Line 110"/>
            <p:cNvSpPr>
              <a:spLocks noChangeShapeType="1"/>
            </p:cNvSpPr>
            <p:nvPr/>
          </p:nvSpPr>
          <p:spPr bwMode="auto">
            <a:xfrm flipH="1">
              <a:off x="4845050" y="3276600"/>
              <a:ext cx="152400" cy="3048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08" name="Line 111"/>
            <p:cNvSpPr>
              <a:spLocks noChangeShapeType="1"/>
            </p:cNvSpPr>
            <p:nvPr/>
          </p:nvSpPr>
          <p:spPr bwMode="auto">
            <a:xfrm flipH="1">
              <a:off x="5226050" y="3344863"/>
              <a:ext cx="0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09" name="Text Box 112"/>
            <p:cNvSpPr txBox="1">
              <a:spLocks noChangeArrowheads="1"/>
            </p:cNvSpPr>
            <p:nvPr/>
          </p:nvSpPr>
          <p:spPr bwMode="auto">
            <a:xfrm>
              <a:off x="5038725" y="3146425"/>
              <a:ext cx="415925" cy="35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CCFFCC"/>
                  </a:solidFill>
                </a:rPr>
                <a:t>HO</a:t>
              </a:r>
            </a:p>
          </p:txBody>
        </p:sp>
        <p:sp>
          <p:nvSpPr>
            <p:cNvPr id="55410" name="Text Box 113"/>
            <p:cNvSpPr txBox="1">
              <a:spLocks noChangeArrowheads="1"/>
            </p:cNvSpPr>
            <p:nvPr/>
          </p:nvSpPr>
          <p:spPr bwMode="auto">
            <a:xfrm>
              <a:off x="7359650" y="3505200"/>
              <a:ext cx="277813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411" name="Line 114"/>
            <p:cNvSpPr>
              <a:spLocks noChangeShapeType="1"/>
            </p:cNvSpPr>
            <p:nvPr/>
          </p:nvSpPr>
          <p:spPr bwMode="auto">
            <a:xfrm flipV="1">
              <a:off x="7408863" y="3733800"/>
              <a:ext cx="103188" cy="2889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12" name="Line 115"/>
            <p:cNvSpPr>
              <a:spLocks noChangeShapeType="1"/>
            </p:cNvSpPr>
            <p:nvPr/>
          </p:nvSpPr>
          <p:spPr bwMode="auto">
            <a:xfrm flipV="1">
              <a:off x="7816850" y="3810000"/>
              <a:ext cx="1524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13" name="Text Box 116"/>
            <p:cNvSpPr txBox="1">
              <a:spLocks noChangeArrowheads="1"/>
            </p:cNvSpPr>
            <p:nvPr/>
          </p:nvSpPr>
          <p:spPr bwMode="auto">
            <a:xfrm>
              <a:off x="4922838" y="3810000"/>
              <a:ext cx="303213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414" name="Text Box 117"/>
            <p:cNvSpPr txBox="1">
              <a:spLocks noChangeArrowheads="1"/>
            </p:cNvSpPr>
            <p:nvPr/>
          </p:nvSpPr>
          <p:spPr bwMode="auto">
            <a:xfrm>
              <a:off x="5378450" y="3668713"/>
              <a:ext cx="376238" cy="293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0000"/>
                  </a:solidFill>
                </a:rPr>
                <a:t>Si</a:t>
              </a:r>
              <a:endParaRPr lang="pt-BR" sz="1000"/>
            </a:p>
          </p:txBody>
        </p:sp>
        <p:sp>
          <p:nvSpPr>
            <p:cNvPr id="55415" name="Line 118"/>
            <p:cNvSpPr>
              <a:spLocks noChangeShapeType="1"/>
            </p:cNvSpPr>
            <p:nvPr/>
          </p:nvSpPr>
          <p:spPr bwMode="auto">
            <a:xfrm flipV="1">
              <a:off x="4616450" y="3733800"/>
              <a:ext cx="1524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16" name="Line 119"/>
            <p:cNvSpPr>
              <a:spLocks noChangeShapeType="1"/>
            </p:cNvSpPr>
            <p:nvPr/>
          </p:nvSpPr>
          <p:spPr bwMode="auto">
            <a:xfrm>
              <a:off x="4768850" y="3505200"/>
              <a:ext cx="304800" cy="76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17" name="Line 120"/>
            <p:cNvSpPr>
              <a:spLocks noChangeShapeType="1"/>
            </p:cNvSpPr>
            <p:nvPr/>
          </p:nvSpPr>
          <p:spPr bwMode="auto">
            <a:xfrm flipV="1">
              <a:off x="5607050" y="3581400"/>
              <a:ext cx="3048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18" name="Line 121"/>
            <p:cNvSpPr>
              <a:spLocks noChangeShapeType="1"/>
            </p:cNvSpPr>
            <p:nvPr/>
          </p:nvSpPr>
          <p:spPr bwMode="auto">
            <a:xfrm flipH="1">
              <a:off x="5149850" y="3886200"/>
              <a:ext cx="306388" cy="76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19" name="Line 122"/>
            <p:cNvSpPr>
              <a:spLocks noChangeShapeType="1"/>
            </p:cNvSpPr>
            <p:nvPr/>
          </p:nvSpPr>
          <p:spPr bwMode="auto">
            <a:xfrm>
              <a:off x="5378450" y="3429000"/>
              <a:ext cx="152400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20" name="Line 123"/>
            <p:cNvSpPr>
              <a:spLocks noChangeShapeType="1"/>
            </p:cNvSpPr>
            <p:nvPr/>
          </p:nvSpPr>
          <p:spPr bwMode="auto">
            <a:xfrm flipH="1" flipV="1">
              <a:off x="5607050" y="3810000"/>
              <a:ext cx="1524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21" name="Text Box 124"/>
            <p:cNvSpPr txBox="1">
              <a:spLocks noChangeArrowheads="1"/>
            </p:cNvSpPr>
            <p:nvPr/>
          </p:nvSpPr>
          <p:spPr bwMode="auto">
            <a:xfrm>
              <a:off x="7615238" y="3886200"/>
              <a:ext cx="277813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55422" name="Line 125"/>
            <p:cNvSpPr>
              <a:spLocks noChangeShapeType="1"/>
            </p:cNvSpPr>
            <p:nvPr/>
          </p:nvSpPr>
          <p:spPr bwMode="auto">
            <a:xfrm flipH="1" flipV="1">
              <a:off x="7321550" y="3894138"/>
              <a:ext cx="342900" cy="682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23" name="Text Box 126"/>
            <p:cNvSpPr txBox="1">
              <a:spLocks noChangeArrowheads="1"/>
            </p:cNvSpPr>
            <p:nvPr/>
          </p:nvSpPr>
          <p:spPr bwMode="auto">
            <a:xfrm>
              <a:off x="7212013" y="3810000"/>
              <a:ext cx="376238" cy="295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FF0000"/>
                  </a:solidFill>
                </a:rPr>
                <a:t>Si</a:t>
              </a:r>
            </a:p>
          </p:txBody>
        </p:sp>
        <p:sp>
          <p:nvSpPr>
            <p:cNvPr id="55424" name="Line 127"/>
            <p:cNvSpPr>
              <a:spLocks noChangeShapeType="1"/>
            </p:cNvSpPr>
            <p:nvPr/>
          </p:nvSpPr>
          <p:spPr bwMode="auto">
            <a:xfrm flipV="1">
              <a:off x="6978650" y="3962400"/>
              <a:ext cx="304800" cy="76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25" name="Line 128"/>
            <p:cNvSpPr>
              <a:spLocks noChangeShapeType="1"/>
            </p:cNvSpPr>
            <p:nvPr/>
          </p:nvSpPr>
          <p:spPr bwMode="auto">
            <a:xfrm flipH="1">
              <a:off x="7359650" y="4030663"/>
              <a:ext cx="0" cy="1603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26" name="Line 129"/>
            <p:cNvSpPr>
              <a:spLocks noChangeShapeType="1"/>
            </p:cNvSpPr>
            <p:nvPr/>
          </p:nvSpPr>
          <p:spPr bwMode="auto">
            <a:xfrm>
              <a:off x="7339013" y="3581400"/>
              <a:ext cx="20638" cy="2413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27" name="Line 130"/>
            <p:cNvSpPr>
              <a:spLocks noChangeShapeType="1"/>
            </p:cNvSpPr>
            <p:nvPr/>
          </p:nvSpPr>
          <p:spPr bwMode="auto">
            <a:xfrm flipH="1">
              <a:off x="7207250" y="3086100"/>
              <a:ext cx="38100" cy="2667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28" name="Text Box 131"/>
            <p:cNvSpPr txBox="1">
              <a:spLocks noChangeArrowheads="1"/>
            </p:cNvSpPr>
            <p:nvPr/>
          </p:nvSpPr>
          <p:spPr bwMode="auto">
            <a:xfrm>
              <a:off x="8159750" y="3322638"/>
              <a:ext cx="571500" cy="334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chemeClr val="accent2"/>
                  </a:solidFill>
                </a:rPr>
                <a:t>OC</a:t>
              </a:r>
              <a:r>
                <a:rPr lang="pt-BR" sz="1000" baseline="-25000">
                  <a:solidFill>
                    <a:schemeClr val="accent2"/>
                  </a:solidFill>
                </a:rPr>
                <a:t>2</a:t>
              </a:r>
              <a:r>
                <a:rPr lang="pt-BR" sz="1000">
                  <a:solidFill>
                    <a:schemeClr val="accent2"/>
                  </a:solidFill>
                </a:rPr>
                <a:t>H</a:t>
              </a:r>
              <a:r>
                <a:rPr lang="pt-BR" sz="1000" baseline="-25000">
                  <a:solidFill>
                    <a:schemeClr val="accent2"/>
                  </a:solidFill>
                </a:rPr>
                <a:t>5</a:t>
              </a:r>
              <a:endParaRPr lang="pt-BR" sz="1000">
                <a:solidFill>
                  <a:schemeClr val="accent2"/>
                </a:solidFill>
              </a:endParaRPr>
            </a:p>
          </p:txBody>
        </p:sp>
        <p:sp>
          <p:nvSpPr>
            <p:cNvPr id="55429" name="Text Box 132"/>
            <p:cNvSpPr txBox="1">
              <a:spLocks noChangeArrowheads="1"/>
            </p:cNvSpPr>
            <p:nvPr/>
          </p:nvSpPr>
          <p:spPr bwMode="auto">
            <a:xfrm>
              <a:off x="6521450" y="2590800"/>
              <a:ext cx="415925" cy="35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CCFFCC"/>
                  </a:solidFill>
                </a:rPr>
                <a:t>OH</a:t>
              </a:r>
            </a:p>
          </p:txBody>
        </p:sp>
        <p:sp>
          <p:nvSpPr>
            <p:cNvPr id="55309" name="Line 135"/>
            <p:cNvSpPr>
              <a:spLocks noChangeShapeType="1"/>
            </p:cNvSpPr>
            <p:nvPr/>
          </p:nvSpPr>
          <p:spPr bwMode="auto">
            <a:xfrm>
              <a:off x="3048000" y="2286000"/>
              <a:ext cx="50292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-381000" y="228600"/>
            <a:ext cx="9906000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pt-BR" sz="3600" dirty="0">
                <a:solidFill>
                  <a:srgbClr val="000000"/>
                </a:solidFill>
                <a:latin typeface="Times New Roman" charset="0"/>
              </a:rPr>
              <a:t>Efeito da</a:t>
            </a:r>
            <a:r>
              <a:rPr lang="pt-BR" sz="3600" dirty="0" smtClean="0">
                <a:solidFill>
                  <a:srgbClr val="000000"/>
                </a:solidFill>
                <a:latin typeface="Times New Roman" charset="0"/>
              </a:rPr>
              <a:t> adsor</a:t>
            </a:r>
            <a:r>
              <a:rPr lang="pt-BR" sz="3600" dirty="0" smtClean="0">
                <a:solidFill>
                  <a:srgbClr val="000000"/>
                </a:solidFill>
                <a:latin typeface="Times New Roman" charset="0"/>
              </a:rPr>
              <a:t>ção de um polímero: </a:t>
            </a:r>
            <a:r>
              <a:rPr lang="pt-BR" sz="3600" dirty="0" smtClean="0">
                <a:solidFill>
                  <a:srgbClr val="000000"/>
                </a:solidFill>
                <a:latin typeface="Times New Roman" charset="0"/>
              </a:rPr>
              <a:t>PNIPAM</a:t>
            </a:r>
            <a:endParaRPr lang="pt-BR" sz="3600" dirty="0">
              <a:solidFill>
                <a:srgbClr val="000000"/>
              </a:solidFill>
              <a:latin typeface="Times New Roman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endParaRPr lang="pt-BR" sz="900" dirty="0">
              <a:solidFill>
                <a:srgbClr val="000000"/>
              </a:solidFill>
              <a:latin typeface="Times New Roman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pt-BR" dirty="0">
                <a:solidFill>
                  <a:srgbClr val="000000"/>
                </a:solidFill>
                <a:latin typeface="Times New Roman" charset="0"/>
              </a:rPr>
              <a:t>t= 20 </a:t>
            </a:r>
            <a:r>
              <a:rPr lang="pt-BR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°</a:t>
            </a:r>
            <a:r>
              <a:rPr lang="pt-BR" dirty="0">
                <a:solidFill>
                  <a:srgbClr val="000000"/>
                </a:solidFill>
                <a:latin typeface="Times New Roman" charset="0"/>
              </a:rPr>
              <a:t>C, massa molar = 90 </a:t>
            </a:r>
            <a:r>
              <a:rPr lang="en-US" dirty="0">
                <a:solidFill>
                  <a:srgbClr val="000000"/>
                </a:solidFill>
                <a:latin typeface="Times New Roman" charset="0"/>
              </a:rPr>
              <a:t>kg/mol</a:t>
            </a:r>
            <a:endParaRPr lang="pt-BR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1447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>
                <a:solidFill>
                  <a:srgbClr val="000000"/>
                </a:solidFill>
                <a:latin typeface="Times New Roman" charset="0"/>
              </a:rPr>
              <a:t>   Sem polímero          10</a:t>
            </a:r>
            <a:r>
              <a:rPr lang="en-US" sz="2400" baseline="30000">
                <a:solidFill>
                  <a:srgbClr val="000000"/>
                </a:solidFill>
                <a:latin typeface="Times New Roman" charset="0"/>
              </a:rPr>
              <a:t>-5 </a:t>
            </a:r>
            <a:r>
              <a:rPr lang="en-US" sz="2400">
                <a:solidFill>
                  <a:srgbClr val="000000"/>
                </a:solidFill>
                <a:latin typeface="Times New Roman" charset="0"/>
              </a:rPr>
              <a:t>g/mL               10</a:t>
            </a:r>
            <a:r>
              <a:rPr lang="en-US" sz="2400" baseline="30000">
                <a:solidFill>
                  <a:srgbClr val="000000"/>
                </a:solidFill>
                <a:latin typeface="Times New Roman" charset="0"/>
              </a:rPr>
              <a:t>-4 </a:t>
            </a:r>
            <a:r>
              <a:rPr lang="en-US" sz="2400">
                <a:solidFill>
                  <a:srgbClr val="000000"/>
                </a:solidFill>
                <a:latin typeface="Times New Roman" charset="0"/>
              </a:rPr>
              <a:t>g/mL</a:t>
            </a:r>
            <a:r>
              <a:rPr lang="en-US" sz="2400" baseline="30000">
                <a:solidFill>
                  <a:srgbClr val="000000"/>
                </a:solidFill>
                <a:latin typeface="Times New Roman" charset="0"/>
              </a:rPr>
              <a:t>                    </a:t>
            </a:r>
            <a:r>
              <a:rPr lang="en-US" sz="2400">
                <a:solidFill>
                  <a:srgbClr val="000000"/>
                </a:solidFill>
                <a:latin typeface="Times New Roman" charset="0"/>
              </a:rPr>
              <a:t>10</a:t>
            </a:r>
            <a:r>
              <a:rPr lang="en-US" sz="2400" baseline="30000">
                <a:solidFill>
                  <a:srgbClr val="000000"/>
                </a:solidFill>
                <a:latin typeface="Times New Roman" charset="0"/>
              </a:rPr>
              <a:t>-3 </a:t>
            </a:r>
            <a:r>
              <a:rPr lang="en-US" sz="2400">
                <a:solidFill>
                  <a:srgbClr val="000000"/>
                </a:solidFill>
                <a:latin typeface="Times New Roman" charset="0"/>
              </a:rPr>
              <a:t>g/mL</a:t>
            </a:r>
            <a:r>
              <a:rPr lang="en-US" sz="2400" baseline="30000">
                <a:solidFill>
                  <a:srgbClr val="000000"/>
                </a:solidFill>
                <a:latin typeface="Times New Roman" charset="0"/>
              </a:rPr>
              <a:t>  </a:t>
            </a:r>
            <a:endParaRPr lang="pt-BR" sz="2400" baseline="30000">
              <a:solidFill>
                <a:srgbClr val="000000"/>
              </a:solidFill>
              <a:latin typeface="Times New Roman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0488" y="1905000"/>
            <a:ext cx="9024937" cy="2162175"/>
            <a:chOff x="57" y="1200"/>
            <a:chExt cx="5685" cy="1362"/>
          </a:xfrm>
        </p:grpSpPr>
        <p:pic>
          <p:nvPicPr>
            <p:cNvPr id="57382" name="Picture 5" descr="fig102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" y="1200"/>
              <a:ext cx="1360" cy="1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383" name="Picture 6" descr="fig10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37" y="1200"/>
              <a:ext cx="1360" cy="1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384" name="Picture 7" descr="fig105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79" y="1200"/>
              <a:ext cx="1360" cy="1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385" name="Picture 8" descr="fig103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488" y="1200"/>
              <a:ext cx="1360" cy="1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5277" y="2416"/>
              <a:ext cx="465" cy="144"/>
              <a:chOff x="1314" y="2210"/>
              <a:chExt cx="465" cy="144"/>
            </a:xfrm>
          </p:grpSpPr>
          <p:sp>
            <p:nvSpPr>
              <p:cNvPr id="57396" name="Text Box 10"/>
              <p:cNvSpPr txBox="1">
                <a:spLocks noChangeAspect="1" noChangeArrowheads="1"/>
              </p:cNvSpPr>
              <p:nvPr/>
            </p:nvSpPr>
            <p:spPr bwMode="auto">
              <a:xfrm>
                <a:off x="1314" y="2210"/>
                <a:ext cx="465" cy="14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pt-BR" sz="900">
                    <a:solidFill>
                      <a:srgbClr val="000000"/>
                    </a:solidFill>
                  </a:rPr>
                  <a:t>2 </a:t>
                </a:r>
                <a:r>
                  <a:rPr lang="pt-BR" sz="900">
                    <a:solidFill>
                      <a:srgbClr val="000000"/>
                    </a:solidFill>
                    <a:sym typeface="Symbol" charset="2"/>
                  </a:rPr>
                  <a:t></a:t>
                </a:r>
                <a:r>
                  <a:rPr lang="pt-BR" sz="900">
                    <a:solidFill>
                      <a:srgbClr val="000000"/>
                    </a:solidFill>
                  </a:rPr>
                  <a:t>m</a:t>
                </a:r>
              </a:p>
            </p:txBody>
          </p:sp>
          <p:sp>
            <p:nvSpPr>
              <p:cNvPr id="57397" name="Line 11"/>
              <p:cNvSpPr>
                <a:spLocks noChangeAspect="1" noChangeShapeType="1"/>
              </p:cNvSpPr>
              <p:nvPr/>
            </p:nvSpPr>
            <p:spPr bwMode="auto">
              <a:xfrm>
                <a:off x="1466" y="2314"/>
                <a:ext cx="21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3833" y="2418"/>
              <a:ext cx="465" cy="144"/>
              <a:chOff x="1314" y="2210"/>
              <a:chExt cx="465" cy="144"/>
            </a:xfrm>
          </p:grpSpPr>
          <p:sp>
            <p:nvSpPr>
              <p:cNvPr id="57394" name="Text Box 13"/>
              <p:cNvSpPr txBox="1">
                <a:spLocks noChangeAspect="1" noChangeArrowheads="1"/>
              </p:cNvSpPr>
              <p:nvPr/>
            </p:nvSpPr>
            <p:spPr bwMode="auto">
              <a:xfrm>
                <a:off x="1314" y="2210"/>
                <a:ext cx="465" cy="14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pt-BR" sz="900">
                    <a:solidFill>
                      <a:srgbClr val="000000"/>
                    </a:solidFill>
                  </a:rPr>
                  <a:t>2 </a:t>
                </a:r>
                <a:r>
                  <a:rPr lang="pt-BR" sz="900">
                    <a:solidFill>
                      <a:srgbClr val="000000"/>
                    </a:solidFill>
                    <a:sym typeface="Symbol" charset="2"/>
                  </a:rPr>
                  <a:t></a:t>
                </a:r>
                <a:r>
                  <a:rPr lang="pt-BR" sz="900">
                    <a:solidFill>
                      <a:srgbClr val="000000"/>
                    </a:solidFill>
                  </a:rPr>
                  <a:t>m</a:t>
                </a:r>
              </a:p>
            </p:txBody>
          </p:sp>
          <p:sp>
            <p:nvSpPr>
              <p:cNvPr id="57395" name="Line 14"/>
              <p:cNvSpPr>
                <a:spLocks noChangeAspect="1" noChangeShapeType="1"/>
              </p:cNvSpPr>
              <p:nvPr/>
            </p:nvSpPr>
            <p:spPr bwMode="auto">
              <a:xfrm>
                <a:off x="1466" y="2314"/>
                <a:ext cx="21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" name="Group 15"/>
            <p:cNvGrpSpPr>
              <a:grpSpLocks/>
            </p:cNvGrpSpPr>
            <p:nvPr/>
          </p:nvGrpSpPr>
          <p:grpSpPr bwMode="auto">
            <a:xfrm>
              <a:off x="2387" y="2418"/>
              <a:ext cx="465" cy="144"/>
              <a:chOff x="1314" y="2210"/>
              <a:chExt cx="465" cy="144"/>
            </a:xfrm>
          </p:grpSpPr>
          <p:sp>
            <p:nvSpPr>
              <p:cNvPr id="57392" name="Text Box 16"/>
              <p:cNvSpPr txBox="1">
                <a:spLocks noChangeAspect="1" noChangeArrowheads="1"/>
              </p:cNvSpPr>
              <p:nvPr/>
            </p:nvSpPr>
            <p:spPr bwMode="auto">
              <a:xfrm>
                <a:off x="1314" y="2210"/>
                <a:ext cx="465" cy="14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pt-BR" sz="900">
                    <a:solidFill>
                      <a:srgbClr val="000000"/>
                    </a:solidFill>
                  </a:rPr>
                  <a:t>2 </a:t>
                </a:r>
                <a:r>
                  <a:rPr lang="pt-BR" sz="900">
                    <a:solidFill>
                      <a:srgbClr val="000000"/>
                    </a:solidFill>
                    <a:sym typeface="Symbol" charset="2"/>
                  </a:rPr>
                  <a:t></a:t>
                </a:r>
                <a:r>
                  <a:rPr lang="pt-BR" sz="900">
                    <a:solidFill>
                      <a:srgbClr val="000000"/>
                    </a:solidFill>
                  </a:rPr>
                  <a:t>m</a:t>
                </a:r>
              </a:p>
            </p:txBody>
          </p:sp>
          <p:sp>
            <p:nvSpPr>
              <p:cNvPr id="57393" name="Line 17"/>
              <p:cNvSpPr>
                <a:spLocks noChangeAspect="1" noChangeShapeType="1"/>
              </p:cNvSpPr>
              <p:nvPr/>
            </p:nvSpPr>
            <p:spPr bwMode="auto">
              <a:xfrm>
                <a:off x="1466" y="2314"/>
                <a:ext cx="21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18"/>
            <p:cNvGrpSpPr>
              <a:grpSpLocks/>
            </p:cNvGrpSpPr>
            <p:nvPr/>
          </p:nvGrpSpPr>
          <p:grpSpPr bwMode="auto">
            <a:xfrm>
              <a:off x="952" y="2418"/>
              <a:ext cx="465" cy="144"/>
              <a:chOff x="1314" y="2210"/>
              <a:chExt cx="465" cy="144"/>
            </a:xfrm>
          </p:grpSpPr>
          <p:sp>
            <p:nvSpPr>
              <p:cNvPr id="57390" name="Text Box 19"/>
              <p:cNvSpPr txBox="1">
                <a:spLocks noChangeAspect="1" noChangeArrowheads="1"/>
              </p:cNvSpPr>
              <p:nvPr/>
            </p:nvSpPr>
            <p:spPr bwMode="auto">
              <a:xfrm>
                <a:off x="1314" y="2210"/>
                <a:ext cx="465" cy="14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pt-BR" sz="900">
                    <a:solidFill>
                      <a:srgbClr val="000000"/>
                    </a:solidFill>
                  </a:rPr>
                  <a:t>2 </a:t>
                </a:r>
                <a:r>
                  <a:rPr lang="pt-BR" sz="900">
                    <a:solidFill>
                      <a:srgbClr val="000000"/>
                    </a:solidFill>
                    <a:sym typeface="Symbol" charset="2"/>
                  </a:rPr>
                  <a:t></a:t>
                </a:r>
                <a:r>
                  <a:rPr lang="pt-BR" sz="900">
                    <a:solidFill>
                      <a:srgbClr val="000000"/>
                    </a:solidFill>
                  </a:rPr>
                  <a:t>m</a:t>
                </a:r>
              </a:p>
            </p:txBody>
          </p:sp>
          <p:sp>
            <p:nvSpPr>
              <p:cNvPr id="57391" name="Line 20"/>
              <p:cNvSpPr>
                <a:spLocks noChangeAspect="1" noChangeShapeType="1"/>
              </p:cNvSpPr>
              <p:nvPr/>
            </p:nvSpPr>
            <p:spPr bwMode="auto">
              <a:xfrm>
                <a:off x="1466" y="2314"/>
                <a:ext cx="21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57349" name="Text Box 21"/>
          <p:cNvSpPr txBox="1">
            <a:spLocks noChangeAspect="1" noChangeArrowheads="1"/>
          </p:cNvSpPr>
          <p:nvPr/>
        </p:nvSpPr>
        <p:spPr bwMode="auto">
          <a:xfrm>
            <a:off x="92075" y="1905000"/>
            <a:ext cx="441325" cy="2730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200">
                <a:latin typeface="Times New Roman" charset="0"/>
              </a:rPr>
              <a:t>CC</a:t>
            </a:r>
          </a:p>
        </p:txBody>
      </p:sp>
      <p:sp>
        <p:nvSpPr>
          <p:cNvPr id="57350" name="Text Box 22"/>
          <p:cNvSpPr txBox="1">
            <a:spLocks noChangeAspect="1" noChangeArrowheads="1"/>
          </p:cNvSpPr>
          <p:nvPr/>
        </p:nvSpPr>
        <p:spPr bwMode="auto">
          <a:xfrm>
            <a:off x="2362200" y="1905000"/>
            <a:ext cx="457200" cy="2730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200">
                <a:latin typeface="Times New Roman" charset="0"/>
              </a:rPr>
              <a:t>CC</a:t>
            </a:r>
          </a:p>
        </p:txBody>
      </p:sp>
      <p:sp>
        <p:nvSpPr>
          <p:cNvPr id="57351" name="Text Box 23"/>
          <p:cNvSpPr txBox="1">
            <a:spLocks noChangeAspect="1" noChangeArrowheads="1"/>
          </p:cNvSpPr>
          <p:nvPr/>
        </p:nvSpPr>
        <p:spPr bwMode="auto">
          <a:xfrm>
            <a:off x="4664075" y="1905000"/>
            <a:ext cx="441325" cy="2730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200">
                <a:latin typeface="Times New Roman" charset="0"/>
              </a:rPr>
              <a:t>CC</a:t>
            </a:r>
            <a:endParaRPr lang="pt-BR" sz="1600">
              <a:latin typeface="Times New Roman" charset="0"/>
            </a:endParaRPr>
          </a:p>
        </p:txBody>
      </p:sp>
      <p:sp>
        <p:nvSpPr>
          <p:cNvPr id="57352" name="Text Box 24"/>
          <p:cNvSpPr txBox="1">
            <a:spLocks noChangeAspect="1" noChangeArrowheads="1"/>
          </p:cNvSpPr>
          <p:nvPr/>
        </p:nvSpPr>
        <p:spPr bwMode="auto">
          <a:xfrm>
            <a:off x="6959600" y="1905000"/>
            <a:ext cx="431800" cy="2730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200">
                <a:latin typeface="Times New Roman" charset="0"/>
              </a:rPr>
              <a:t>CC</a:t>
            </a:r>
            <a:endParaRPr lang="pt-BR" sz="1600">
              <a:latin typeface="Times New Roman" charset="0"/>
            </a:endParaRPr>
          </a:p>
        </p:txBody>
      </p:sp>
      <p:sp>
        <p:nvSpPr>
          <p:cNvPr id="57353" name="Rectangle 25"/>
          <p:cNvSpPr>
            <a:spLocks noChangeArrowheads="1"/>
          </p:cNvSpPr>
          <p:nvPr/>
        </p:nvSpPr>
        <p:spPr bwMode="auto">
          <a:xfrm>
            <a:off x="1447800" y="2781300"/>
            <a:ext cx="674688" cy="6477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354" name="Rectangle 26"/>
          <p:cNvSpPr>
            <a:spLocks noChangeArrowheads="1"/>
          </p:cNvSpPr>
          <p:nvPr/>
        </p:nvSpPr>
        <p:spPr bwMode="auto">
          <a:xfrm>
            <a:off x="3657600" y="2324100"/>
            <a:ext cx="674688" cy="6477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355" name="Rectangle 27"/>
          <p:cNvSpPr>
            <a:spLocks noChangeArrowheads="1"/>
          </p:cNvSpPr>
          <p:nvPr/>
        </p:nvSpPr>
        <p:spPr bwMode="auto">
          <a:xfrm>
            <a:off x="5878513" y="1943100"/>
            <a:ext cx="674687" cy="6477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356" name="Rectangle 28"/>
          <p:cNvSpPr>
            <a:spLocks noChangeArrowheads="1"/>
          </p:cNvSpPr>
          <p:nvPr/>
        </p:nvSpPr>
        <p:spPr bwMode="auto">
          <a:xfrm>
            <a:off x="8164513" y="2628900"/>
            <a:ext cx="674687" cy="6477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sz="2400" b="0">
              <a:latin typeface="Times New Roman" charset="0"/>
            </a:endParaRPr>
          </a:p>
        </p:txBody>
      </p:sp>
      <p:sp>
        <p:nvSpPr>
          <p:cNvPr id="57357" name="Line 29"/>
          <p:cNvSpPr>
            <a:spLocks noChangeShapeType="1"/>
          </p:cNvSpPr>
          <p:nvPr/>
        </p:nvSpPr>
        <p:spPr bwMode="auto">
          <a:xfrm>
            <a:off x="6248400" y="2743200"/>
            <a:ext cx="0" cy="3810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7358" name="Picture 30" descr="fig102"/>
          <p:cNvPicPr>
            <a:picLocks noChangeArrowheads="1"/>
          </p:cNvPicPr>
          <p:nvPr/>
        </p:nvPicPr>
        <p:blipFill>
          <a:blip r:embed="rId3"/>
          <a:srcRect l="59517" t="33987" r="9227" b="34756"/>
          <a:stretch>
            <a:fillRect/>
          </a:stretch>
        </p:blipFill>
        <p:spPr bwMode="auto">
          <a:xfrm>
            <a:off x="76200" y="4165600"/>
            <a:ext cx="2159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9" name="Picture 31" descr="fig103"/>
          <p:cNvPicPr>
            <a:picLocks noChangeArrowheads="1"/>
          </p:cNvPicPr>
          <p:nvPr/>
        </p:nvPicPr>
        <p:blipFill>
          <a:blip r:embed="rId6"/>
          <a:srcRect l="59901" t="19531" r="8688" b="48752"/>
          <a:stretch>
            <a:fillRect/>
          </a:stretch>
        </p:blipFill>
        <p:spPr bwMode="auto">
          <a:xfrm>
            <a:off x="2362200" y="4165600"/>
            <a:ext cx="2159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32"/>
          <p:cNvGrpSpPr>
            <a:grpSpLocks/>
          </p:cNvGrpSpPr>
          <p:nvPr/>
        </p:nvGrpSpPr>
        <p:grpSpPr bwMode="auto">
          <a:xfrm>
            <a:off x="1447800" y="6080125"/>
            <a:ext cx="782638" cy="244475"/>
            <a:chOff x="10174" y="6650"/>
            <a:chExt cx="1232" cy="385"/>
          </a:xfrm>
        </p:grpSpPr>
        <p:sp>
          <p:nvSpPr>
            <p:cNvPr id="57380" name="Text Box 33"/>
            <p:cNvSpPr txBox="1">
              <a:spLocks noChangeArrowheads="1"/>
            </p:cNvSpPr>
            <p:nvPr/>
          </p:nvSpPr>
          <p:spPr bwMode="auto">
            <a:xfrm>
              <a:off x="10174" y="6650"/>
              <a:ext cx="1232" cy="38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000000"/>
                  </a:solidFill>
                </a:rPr>
                <a:t>1 </a:t>
              </a:r>
              <a:r>
                <a:rPr lang="pt-BR" sz="1000">
                  <a:solidFill>
                    <a:srgbClr val="000000"/>
                  </a:solidFill>
                  <a:sym typeface="Symbol" charset="2"/>
                </a:rPr>
                <a:t></a:t>
              </a:r>
              <a:r>
                <a:rPr lang="pt-BR" sz="1000">
                  <a:solidFill>
                    <a:srgbClr val="000000"/>
                  </a:solidFill>
                </a:rPr>
                <a:t>m</a:t>
              </a:r>
              <a:endParaRPr lang="en-US" sz="1000">
                <a:solidFill>
                  <a:srgbClr val="000000"/>
                </a:solidFill>
              </a:endParaRPr>
            </a:p>
          </p:txBody>
        </p:sp>
        <p:sp>
          <p:nvSpPr>
            <p:cNvPr id="57381" name="Line 34"/>
            <p:cNvSpPr>
              <a:spLocks noChangeShapeType="1"/>
            </p:cNvSpPr>
            <p:nvPr/>
          </p:nvSpPr>
          <p:spPr bwMode="auto">
            <a:xfrm>
              <a:off x="10320" y="6977"/>
              <a:ext cx="8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361" name="Rectangle 35"/>
          <p:cNvSpPr>
            <a:spLocks noChangeArrowheads="1"/>
          </p:cNvSpPr>
          <p:nvPr/>
        </p:nvSpPr>
        <p:spPr bwMode="auto">
          <a:xfrm>
            <a:off x="76200" y="4159250"/>
            <a:ext cx="2159000" cy="21653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" name="Group 36"/>
          <p:cNvGrpSpPr>
            <a:grpSpLocks/>
          </p:cNvGrpSpPr>
          <p:nvPr/>
        </p:nvGrpSpPr>
        <p:grpSpPr bwMode="auto">
          <a:xfrm>
            <a:off x="3733800" y="6080125"/>
            <a:ext cx="782638" cy="244475"/>
            <a:chOff x="10174" y="6650"/>
            <a:chExt cx="1232" cy="385"/>
          </a:xfrm>
        </p:grpSpPr>
        <p:sp>
          <p:nvSpPr>
            <p:cNvPr id="57378" name="Text Box 37"/>
            <p:cNvSpPr txBox="1">
              <a:spLocks noChangeArrowheads="1"/>
            </p:cNvSpPr>
            <p:nvPr/>
          </p:nvSpPr>
          <p:spPr bwMode="auto">
            <a:xfrm>
              <a:off x="10174" y="6650"/>
              <a:ext cx="1232" cy="38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000000"/>
                  </a:solidFill>
                </a:rPr>
                <a:t>1 </a:t>
              </a:r>
              <a:r>
                <a:rPr lang="pt-BR" sz="1000">
                  <a:solidFill>
                    <a:srgbClr val="000000"/>
                  </a:solidFill>
                  <a:sym typeface="Symbol" charset="2"/>
                </a:rPr>
                <a:t></a:t>
              </a:r>
              <a:r>
                <a:rPr lang="pt-BR" sz="1000">
                  <a:solidFill>
                    <a:srgbClr val="000000"/>
                  </a:solidFill>
                </a:rPr>
                <a:t>m</a:t>
              </a:r>
              <a:endParaRPr lang="en-US" sz="1000">
                <a:solidFill>
                  <a:srgbClr val="000000"/>
                </a:solidFill>
              </a:endParaRPr>
            </a:p>
          </p:txBody>
        </p:sp>
        <p:sp>
          <p:nvSpPr>
            <p:cNvPr id="57379" name="Line 38"/>
            <p:cNvSpPr>
              <a:spLocks noChangeShapeType="1"/>
            </p:cNvSpPr>
            <p:nvPr/>
          </p:nvSpPr>
          <p:spPr bwMode="auto">
            <a:xfrm>
              <a:off x="10320" y="6977"/>
              <a:ext cx="8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363" name="Rectangle 39"/>
          <p:cNvSpPr>
            <a:spLocks noChangeArrowheads="1"/>
          </p:cNvSpPr>
          <p:nvPr/>
        </p:nvSpPr>
        <p:spPr bwMode="auto">
          <a:xfrm>
            <a:off x="2362200" y="4159250"/>
            <a:ext cx="2159000" cy="21653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7364" name="Picture 40" descr="fig105"/>
          <p:cNvPicPr>
            <a:picLocks noChangeArrowheads="1"/>
          </p:cNvPicPr>
          <p:nvPr/>
        </p:nvPicPr>
        <p:blipFill>
          <a:blip r:embed="rId5"/>
          <a:srcRect l="58517" t="33064" r="8688" b="34142"/>
          <a:stretch>
            <a:fillRect/>
          </a:stretch>
        </p:blipFill>
        <p:spPr bwMode="auto">
          <a:xfrm>
            <a:off x="6934200" y="4165600"/>
            <a:ext cx="2159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5" name="Picture 41" descr="fig104"/>
          <p:cNvPicPr>
            <a:picLocks noChangeArrowheads="1"/>
          </p:cNvPicPr>
          <p:nvPr/>
        </p:nvPicPr>
        <p:blipFill>
          <a:blip r:embed="rId4"/>
          <a:srcRect l="57440" t="3845" r="11150" b="65207"/>
          <a:stretch>
            <a:fillRect/>
          </a:stretch>
        </p:blipFill>
        <p:spPr bwMode="auto">
          <a:xfrm>
            <a:off x="4648200" y="4165600"/>
            <a:ext cx="2159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42"/>
          <p:cNvGrpSpPr>
            <a:grpSpLocks/>
          </p:cNvGrpSpPr>
          <p:nvPr/>
        </p:nvGrpSpPr>
        <p:grpSpPr bwMode="auto">
          <a:xfrm>
            <a:off x="5994400" y="6080125"/>
            <a:ext cx="782638" cy="244475"/>
            <a:chOff x="10174" y="6650"/>
            <a:chExt cx="1232" cy="385"/>
          </a:xfrm>
        </p:grpSpPr>
        <p:sp>
          <p:nvSpPr>
            <p:cNvPr id="57376" name="Text Box 43"/>
            <p:cNvSpPr txBox="1">
              <a:spLocks noChangeArrowheads="1"/>
            </p:cNvSpPr>
            <p:nvPr/>
          </p:nvSpPr>
          <p:spPr bwMode="auto">
            <a:xfrm>
              <a:off x="10174" y="6650"/>
              <a:ext cx="1232" cy="38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000000"/>
                  </a:solidFill>
                </a:rPr>
                <a:t>1 </a:t>
              </a:r>
              <a:r>
                <a:rPr lang="pt-BR" sz="1000">
                  <a:solidFill>
                    <a:srgbClr val="000000"/>
                  </a:solidFill>
                  <a:sym typeface="Symbol" charset="2"/>
                </a:rPr>
                <a:t></a:t>
              </a:r>
              <a:r>
                <a:rPr lang="pt-BR" sz="1000">
                  <a:solidFill>
                    <a:srgbClr val="000000"/>
                  </a:solidFill>
                </a:rPr>
                <a:t>m</a:t>
              </a:r>
              <a:endParaRPr lang="en-US" sz="1000">
                <a:solidFill>
                  <a:srgbClr val="000000"/>
                </a:solidFill>
              </a:endParaRPr>
            </a:p>
          </p:txBody>
        </p:sp>
        <p:sp>
          <p:nvSpPr>
            <p:cNvPr id="57377" name="Line 44"/>
            <p:cNvSpPr>
              <a:spLocks noChangeShapeType="1"/>
            </p:cNvSpPr>
            <p:nvPr/>
          </p:nvSpPr>
          <p:spPr bwMode="auto">
            <a:xfrm>
              <a:off x="10320" y="6977"/>
              <a:ext cx="8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367" name="Rectangle 45"/>
          <p:cNvSpPr>
            <a:spLocks noChangeArrowheads="1"/>
          </p:cNvSpPr>
          <p:nvPr/>
        </p:nvSpPr>
        <p:spPr bwMode="auto">
          <a:xfrm>
            <a:off x="4648200" y="4159250"/>
            <a:ext cx="2159000" cy="21653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Group 46"/>
          <p:cNvGrpSpPr>
            <a:grpSpLocks/>
          </p:cNvGrpSpPr>
          <p:nvPr/>
        </p:nvGrpSpPr>
        <p:grpSpPr bwMode="auto">
          <a:xfrm>
            <a:off x="8305800" y="6080125"/>
            <a:ext cx="782638" cy="244475"/>
            <a:chOff x="10174" y="6650"/>
            <a:chExt cx="1232" cy="385"/>
          </a:xfrm>
        </p:grpSpPr>
        <p:sp>
          <p:nvSpPr>
            <p:cNvPr id="57374" name="Text Box 47"/>
            <p:cNvSpPr txBox="1">
              <a:spLocks noChangeArrowheads="1"/>
            </p:cNvSpPr>
            <p:nvPr/>
          </p:nvSpPr>
          <p:spPr bwMode="auto">
            <a:xfrm>
              <a:off x="10174" y="6650"/>
              <a:ext cx="1232" cy="38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1000">
                  <a:solidFill>
                    <a:srgbClr val="000000"/>
                  </a:solidFill>
                </a:rPr>
                <a:t>1 </a:t>
              </a:r>
              <a:r>
                <a:rPr lang="pt-BR" sz="1000">
                  <a:solidFill>
                    <a:srgbClr val="000000"/>
                  </a:solidFill>
                  <a:sym typeface="Symbol" charset="2"/>
                </a:rPr>
                <a:t></a:t>
              </a:r>
              <a:r>
                <a:rPr lang="pt-BR" sz="1000">
                  <a:solidFill>
                    <a:srgbClr val="000000"/>
                  </a:solidFill>
                </a:rPr>
                <a:t>m</a:t>
              </a:r>
              <a:endParaRPr lang="en-US" sz="1000">
                <a:solidFill>
                  <a:srgbClr val="000000"/>
                </a:solidFill>
              </a:endParaRPr>
            </a:p>
          </p:txBody>
        </p:sp>
        <p:sp>
          <p:nvSpPr>
            <p:cNvPr id="57375" name="Line 48"/>
            <p:cNvSpPr>
              <a:spLocks noChangeShapeType="1"/>
            </p:cNvSpPr>
            <p:nvPr/>
          </p:nvSpPr>
          <p:spPr bwMode="auto">
            <a:xfrm>
              <a:off x="10320" y="6977"/>
              <a:ext cx="8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369" name="Rectangle 49"/>
          <p:cNvSpPr>
            <a:spLocks noChangeArrowheads="1"/>
          </p:cNvSpPr>
          <p:nvPr/>
        </p:nvSpPr>
        <p:spPr bwMode="auto">
          <a:xfrm>
            <a:off x="6934200" y="4159250"/>
            <a:ext cx="2159000" cy="21653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370" name="Line 50"/>
          <p:cNvSpPr>
            <a:spLocks noChangeShapeType="1"/>
          </p:cNvSpPr>
          <p:nvPr/>
        </p:nvSpPr>
        <p:spPr bwMode="auto">
          <a:xfrm>
            <a:off x="8534400" y="3429000"/>
            <a:ext cx="0" cy="3810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371" name="Line 51"/>
          <p:cNvSpPr>
            <a:spLocks noChangeShapeType="1"/>
          </p:cNvSpPr>
          <p:nvPr/>
        </p:nvSpPr>
        <p:spPr bwMode="auto">
          <a:xfrm>
            <a:off x="3962400" y="3124200"/>
            <a:ext cx="0" cy="3810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372" name="Line 52"/>
          <p:cNvSpPr>
            <a:spLocks noChangeShapeType="1"/>
          </p:cNvSpPr>
          <p:nvPr/>
        </p:nvSpPr>
        <p:spPr bwMode="auto">
          <a:xfrm>
            <a:off x="1828800" y="3581400"/>
            <a:ext cx="0" cy="3810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373" name="Rectangle 53"/>
          <p:cNvSpPr>
            <a:spLocks noChangeArrowheads="1"/>
          </p:cNvSpPr>
          <p:nvPr/>
        </p:nvSpPr>
        <p:spPr bwMode="auto">
          <a:xfrm>
            <a:off x="0" y="6410325"/>
            <a:ext cx="9115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400">
                <a:solidFill>
                  <a:srgbClr val="000000"/>
                </a:solidFill>
                <a:latin typeface="Times New Roman" charset="0"/>
              </a:rPr>
              <a:t>A dispersão das partículas aumenta com a concentração do polímero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8" name="Rectangle 2"/>
          <p:cNvSpPr>
            <a:spLocks noChangeArrowheads="1"/>
          </p:cNvSpPr>
          <p:nvPr/>
        </p:nvSpPr>
        <p:spPr bwMode="auto">
          <a:xfrm>
            <a:off x="228600" y="914400"/>
            <a:ext cx="86375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3200">
                <a:solidFill>
                  <a:srgbClr val="000000"/>
                </a:solidFill>
                <a:latin typeface="Times New Roman" charset="0"/>
              </a:rPr>
              <a:t>Efeito da massa molar</a:t>
            </a:r>
            <a:endParaRPr lang="pt-BR" sz="3200" i="1">
              <a:solidFill>
                <a:srgbClr val="000000"/>
              </a:solidFill>
              <a:latin typeface="Times New Roman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533400" y="5988050"/>
            <a:ext cx="9829800" cy="488950"/>
            <a:chOff x="48" y="2985"/>
            <a:chExt cx="5616" cy="308"/>
          </a:xfrm>
        </p:grpSpPr>
        <p:sp>
          <p:nvSpPr>
            <p:cNvPr id="59416" name="Rectangle 4"/>
            <p:cNvSpPr>
              <a:spLocks noChangeArrowheads="1"/>
            </p:cNvSpPr>
            <p:nvPr/>
          </p:nvSpPr>
          <p:spPr bwMode="auto">
            <a:xfrm>
              <a:off x="384" y="2985"/>
              <a:ext cx="5280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2600">
                  <a:solidFill>
                    <a:srgbClr val="000000"/>
                  </a:solidFill>
                  <a:latin typeface="Times New Roman" charset="0"/>
                </a:rPr>
                <a:t>A espessura da camada adsorvida aumenta com a massa molar</a:t>
              </a:r>
              <a:endParaRPr lang="pt-BR" sz="2600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59417" name="Text Box 5"/>
            <p:cNvSpPr txBox="1">
              <a:spLocks noChangeArrowheads="1"/>
            </p:cNvSpPr>
            <p:nvPr/>
          </p:nvSpPr>
          <p:spPr bwMode="auto">
            <a:xfrm>
              <a:off x="48" y="3072"/>
              <a:ext cx="523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65000"/>
                </a:lnSpc>
                <a:spcBef>
                  <a:spcPct val="50000"/>
                </a:spcBef>
                <a:buFontTx/>
                <a:buNone/>
              </a:pPr>
              <a:endParaRPr lang="en-US" sz="2600">
                <a:solidFill>
                  <a:srgbClr val="000000"/>
                </a:solidFill>
                <a:latin typeface="Times New Roman" charset="0"/>
              </a:endParaRPr>
            </a:p>
          </p:txBody>
        </p:sp>
      </p:grpSp>
      <p:sp>
        <p:nvSpPr>
          <p:cNvPr id="59400" name="Rectangle 6"/>
          <p:cNvSpPr>
            <a:spLocks noChangeArrowheads="1"/>
          </p:cNvSpPr>
          <p:nvPr/>
        </p:nvSpPr>
        <p:spPr bwMode="auto">
          <a:xfrm>
            <a:off x="914400" y="198120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>
                <a:solidFill>
                  <a:srgbClr val="000000"/>
                </a:solidFill>
                <a:latin typeface="Times New Roman" charset="0"/>
              </a:rPr>
              <a:t>    </a:t>
            </a:r>
            <a:r>
              <a:rPr lang="en-US" sz="2700">
                <a:solidFill>
                  <a:srgbClr val="000000"/>
                </a:solidFill>
                <a:latin typeface="Times New Roman" charset="0"/>
              </a:rPr>
              <a:t>90 kg / Mol        190 kg / Mol     1050 kg / Mol</a:t>
            </a:r>
            <a:r>
              <a:rPr lang="en-US">
                <a:solidFill>
                  <a:srgbClr val="000000"/>
                </a:solidFill>
                <a:latin typeface="Times New Roman" charset="0"/>
              </a:rPr>
              <a:t> </a:t>
            </a:r>
            <a:endParaRPr lang="pt-BR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59401" name="Rectangle 7"/>
          <p:cNvSpPr>
            <a:spLocks noChangeArrowheads="1"/>
          </p:cNvSpPr>
          <p:nvPr/>
        </p:nvSpPr>
        <p:spPr bwMode="auto">
          <a:xfrm>
            <a:off x="2525713" y="1419225"/>
            <a:ext cx="40274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>
                <a:solidFill>
                  <a:srgbClr val="000000"/>
                </a:solidFill>
                <a:latin typeface="Times New Roman" charset="0"/>
              </a:rPr>
              <a:t>Cp = 10</a:t>
            </a:r>
            <a:r>
              <a:rPr lang="en-US" baseline="30000">
                <a:solidFill>
                  <a:srgbClr val="000000"/>
                </a:solidFill>
                <a:latin typeface="Times New Roman" charset="0"/>
              </a:rPr>
              <a:t>-3</a:t>
            </a:r>
            <a:r>
              <a:rPr lang="en-US">
                <a:solidFill>
                  <a:srgbClr val="000000"/>
                </a:solidFill>
                <a:latin typeface="Times New Roman" charset="0"/>
              </a:rPr>
              <a:t> g/mL, T = 20°C</a:t>
            </a:r>
            <a:endParaRPr lang="pt-BR">
              <a:solidFill>
                <a:srgbClr val="000000"/>
              </a:solidFill>
              <a:latin typeface="Times New Roman" charset="0"/>
            </a:endParaRP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158875" y="2549525"/>
            <a:ext cx="6842125" cy="3470275"/>
            <a:chOff x="730" y="1414"/>
            <a:chExt cx="4310" cy="2186"/>
          </a:xfrm>
        </p:grpSpPr>
        <p:pic>
          <p:nvPicPr>
            <p:cNvPr id="59404" name="Picture 9" descr="fig603"/>
            <p:cNvPicPr>
              <a:picLocks noChangeAspect="1" noChangeArrowheads="1"/>
            </p:cNvPicPr>
            <p:nvPr/>
          </p:nvPicPr>
          <p:blipFill>
            <a:blip r:embed="rId4">
              <a:lum bright="-12000" contrast="12000"/>
            </a:blip>
            <a:srcRect t="4323" r="2057"/>
            <a:stretch>
              <a:fillRect/>
            </a:stretch>
          </p:blipFill>
          <p:spPr bwMode="auto">
            <a:xfrm>
              <a:off x="730" y="1416"/>
              <a:ext cx="1286" cy="1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405" name="Picture 10" descr="bp190"/>
            <p:cNvPicPr>
              <a:picLocks noChangeAspect="1" noChangeArrowheads="1"/>
            </p:cNvPicPr>
            <p:nvPr/>
          </p:nvPicPr>
          <p:blipFill>
            <a:blip r:embed="rId5">
              <a:lum bright="12000" contrast="30000"/>
            </a:blip>
            <a:srcRect/>
            <a:stretch>
              <a:fillRect/>
            </a:stretch>
          </p:blipFill>
          <p:spPr bwMode="auto">
            <a:xfrm>
              <a:off x="2239" y="1415"/>
              <a:ext cx="1313" cy="1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406" name="Picture 11" descr="p190"/>
            <p:cNvPicPr>
              <a:picLocks noChangeAspect="1" noChangeArrowheads="1"/>
            </p:cNvPicPr>
            <p:nvPr/>
          </p:nvPicPr>
          <p:blipFill>
            <a:blip r:embed="rId6">
              <a:lum bright="12000" contrast="48000"/>
            </a:blip>
            <a:srcRect t="5199" r="10242" b="3587"/>
            <a:stretch>
              <a:fillRect/>
            </a:stretch>
          </p:blipFill>
          <p:spPr bwMode="auto">
            <a:xfrm>
              <a:off x="3745" y="1414"/>
              <a:ext cx="1295" cy="1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59394" name="Object 2"/>
            <p:cNvGraphicFramePr>
              <a:graphicFrameLocks noChangeAspect="1"/>
            </p:cNvGraphicFramePr>
            <p:nvPr/>
          </p:nvGraphicFramePr>
          <p:xfrm>
            <a:off x="912" y="2854"/>
            <a:ext cx="447" cy="429"/>
          </p:xfrm>
          <a:graphic>
            <a:graphicData uri="http://schemas.openxmlformats.org/presentationml/2006/ole">
              <p:oleObj spid="_x0000_s343042" name="Imagem de bitmap" r:id="rId7" imgW="1419048" imgH="1362265" progId="Paint.Picture">
                <p:embed/>
              </p:oleObj>
            </a:graphicData>
          </a:graphic>
        </p:graphicFrame>
        <p:graphicFrame>
          <p:nvGraphicFramePr>
            <p:cNvPr id="59395" name="Object 3"/>
            <p:cNvGraphicFramePr>
              <a:graphicFrameLocks noChangeAspect="1"/>
            </p:cNvGraphicFramePr>
            <p:nvPr/>
          </p:nvGraphicFramePr>
          <p:xfrm>
            <a:off x="1377" y="3046"/>
            <a:ext cx="447" cy="429"/>
          </p:xfrm>
          <a:graphic>
            <a:graphicData uri="http://schemas.openxmlformats.org/presentationml/2006/ole">
              <p:oleObj spid="_x0000_s343043" name="Imagem de bitmap" r:id="rId8" imgW="1419048" imgH="1362265" progId="Paint.Picture">
                <p:embed/>
              </p:oleObj>
            </a:graphicData>
          </a:graphic>
        </p:graphicFrame>
        <p:graphicFrame>
          <p:nvGraphicFramePr>
            <p:cNvPr id="59396" name="Object 4"/>
            <p:cNvGraphicFramePr>
              <a:graphicFrameLocks noChangeAspect="1"/>
            </p:cNvGraphicFramePr>
            <p:nvPr/>
          </p:nvGraphicFramePr>
          <p:xfrm>
            <a:off x="4032" y="2854"/>
            <a:ext cx="768" cy="746"/>
          </p:xfrm>
          <a:graphic>
            <a:graphicData uri="http://schemas.openxmlformats.org/presentationml/2006/ole">
              <p:oleObj spid="_x0000_s343044" name="Imagem de bitmap" r:id="rId9" imgW="1305107" imgH="1267002" progId="Paint.Picture">
                <p:embed/>
              </p:oleObj>
            </a:graphicData>
          </a:graphic>
        </p:graphicFrame>
        <p:graphicFrame>
          <p:nvGraphicFramePr>
            <p:cNvPr id="59397" name="Object 5"/>
            <p:cNvGraphicFramePr>
              <a:graphicFrameLocks noChangeAspect="1"/>
            </p:cNvGraphicFramePr>
            <p:nvPr/>
          </p:nvGraphicFramePr>
          <p:xfrm>
            <a:off x="2640" y="2902"/>
            <a:ext cx="624" cy="620"/>
          </p:xfrm>
          <a:graphic>
            <a:graphicData uri="http://schemas.openxmlformats.org/presentationml/2006/ole">
              <p:oleObj spid="_x0000_s343045" name="Imagem de bitmap" r:id="rId10" imgW="1448002" imgH="1438095" progId="Paint.Picture">
                <p:embed/>
              </p:oleObj>
            </a:graphicData>
          </a:graphic>
        </p:graphicFrame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4575" y="2592"/>
              <a:ext cx="465" cy="144"/>
              <a:chOff x="1563" y="2770"/>
              <a:chExt cx="465" cy="144"/>
            </a:xfrm>
          </p:grpSpPr>
          <p:sp>
            <p:nvSpPr>
              <p:cNvPr id="59414" name="Text Box 17"/>
              <p:cNvSpPr txBox="1">
                <a:spLocks noChangeAspect="1" noChangeArrowheads="1"/>
              </p:cNvSpPr>
              <p:nvPr/>
            </p:nvSpPr>
            <p:spPr bwMode="auto">
              <a:xfrm>
                <a:off x="1563" y="2770"/>
                <a:ext cx="465" cy="144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pt-BR" sz="900">
                    <a:solidFill>
                      <a:schemeClr val="bg1"/>
                    </a:solidFill>
                  </a:rPr>
                  <a:t>200 nm</a:t>
                </a:r>
              </a:p>
            </p:txBody>
          </p:sp>
          <p:sp>
            <p:nvSpPr>
              <p:cNvPr id="59415" name="Line 18"/>
              <p:cNvSpPr>
                <a:spLocks noChangeAspect="1" noChangeShapeType="1"/>
              </p:cNvSpPr>
              <p:nvPr/>
            </p:nvSpPr>
            <p:spPr bwMode="auto">
              <a:xfrm>
                <a:off x="1717" y="2890"/>
                <a:ext cx="174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" name="Group 19"/>
            <p:cNvGrpSpPr>
              <a:grpSpLocks/>
            </p:cNvGrpSpPr>
            <p:nvPr/>
          </p:nvGrpSpPr>
          <p:grpSpPr bwMode="auto">
            <a:xfrm>
              <a:off x="3087" y="2592"/>
              <a:ext cx="465" cy="144"/>
              <a:chOff x="1563" y="2770"/>
              <a:chExt cx="465" cy="144"/>
            </a:xfrm>
          </p:grpSpPr>
          <p:sp>
            <p:nvSpPr>
              <p:cNvPr id="59412" name="Text Box 20"/>
              <p:cNvSpPr txBox="1">
                <a:spLocks noChangeAspect="1" noChangeArrowheads="1"/>
              </p:cNvSpPr>
              <p:nvPr/>
            </p:nvSpPr>
            <p:spPr bwMode="auto">
              <a:xfrm>
                <a:off x="1563" y="2770"/>
                <a:ext cx="465" cy="144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pt-BR" sz="900">
                    <a:solidFill>
                      <a:schemeClr val="bg1"/>
                    </a:solidFill>
                  </a:rPr>
                  <a:t>200 nm</a:t>
                </a:r>
              </a:p>
            </p:txBody>
          </p:sp>
          <p:sp>
            <p:nvSpPr>
              <p:cNvPr id="59413" name="Line 21"/>
              <p:cNvSpPr>
                <a:spLocks noChangeAspect="1" noChangeShapeType="1"/>
              </p:cNvSpPr>
              <p:nvPr/>
            </p:nvSpPr>
            <p:spPr bwMode="auto">
              <a:xfrm>
                <a:off x="1717" y="2890"/>
                <a:ext cx="174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22"/>
            <p:cNvGrpSpPr>
              <a:grpSpLocks/>
            </p:cNvGrpSpPr>
            <p:nvPr/>
          </p:nvGrpSpPr>
          <p:grpSpPr bwMode="auto">
            <a:xfrm>
              <a:off x="1563" y="2592"/>
              <a:ext cx="465" cy="144"/>
              <a:chOff x="1563" y="2770"/>
              <a:chExt cx="465" cy="144"/>
            </a:xfrm>
          </p:grpSpPr>
          <p:sp>
            <p:nvSpPr>
              <p:cNvPr id="59410" name="Text Box 23"/>
              <p:cNvSpPr txBox="1">
                <a:spLocks noChangeAspect="1" noChangeArrowheads="1"/>
              </p:cNvSpPr>
              <p:nvPr/>
            </p:nvSpPr>
            <p:spPr bwMode="auto">
              <a:xfrm>
                <a:off x="1563" y="2770"/>
                <a:ext cx="465" cy="144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pt-BR" sz="900">
                    <a:solidFill>
                      <a:schemeClr val="bg1"/>
                    </a:solidFill>
                  </a:rPr>
                  <a:t>200 nm</a:t>
                </a:r>
              </a:p>
            </p:txBody>
          </p:sp>
          <p:sp>
            <p:nvSpPr>
              <p:cNvPr id="59411" name="Line 24"/>
              <p:cNvSpPr>
                <a:spLocks noChangeAspect="1" noChangeShapeType="1"/>
              </p:cNvSpPr>
              <p:nvPr/>
            </p:nvSpPr>
            <p:spPr bwMode="auto">
              <a:xfrm>
                <a:off x="1717" y="2890"/>
                <a:ext cx="174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59403" name="Rectangle 25"/>
          <p:cNvSpPr>
            <a:spLocks noChangeArrowheads="1"/>
          </p:cNvSpPr>
          <p:nvPr/>
        </p:nvSpPr>
        <p:spPr bwMode="auto">
          <a:xfrm>
            <a:off x="0" y="228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4000">
                <a:solidFill>
                  <a:srgbClr val="000000"/>
                </a:solidFill>
                <a:latin typeface="Times New Roman" charset="0"/>
              </a:rPr>
              <a:t>Mapas elementares de carbono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4200" b="1" dirty="0" smtClean="0">
                <a:solidFill>
                  <a:srgbClr val="000000"/>
                </a:solidFill>
              </a:rPr>
              <a:t>(</a:t>
            </a:r>
            <a:r>
              <a:rPr lang="en-US" sz="4200" b="1" dirty="0" err="1" smtClean="0">
                <a:solidFill>
                  <a:srgbClr val="000000"/>
                </a:solidFill>
              </a:rPr>
              <a:t>Ad)sorção</a:t>
            </a:r>
            <a:r>
              <a:rPr lang="en-US" sz="4200" b="1" dirty="0" smtClean="0">
                <a:solidFill>
                  <a:srgbClr val="000000"/>
                </a:solidFill>
              </a:rPr>
              <a:t> </a:t>
            </a:r>
            <a:r>
              <a:rPr lang="en-US" sz="4200" b="1" dirty="0">
                <a:solidFill>
                  <a:srgbClr val="000000"/>
                </a:solidFill>
              </a:rPr>
              <a:t>de </a:t>
            </a:r>
            <a:r>
              <a:rPr lang="en-US" sz="4200" b="1" dirty="0" err="1">
                <a:solidFill>
                  <a:srgbClr val="000000"/>
                </a:solidFill>
              </a:rPr>
              <a:t>tensoativos</a:t>
            </a:r>
            <a:endParaRPr lang="pt-BR" sz="4200" b="1" dirty="0">
              <a:solidFill>
                <a:srgbClr val="00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Como </a:t>
            </a:r>
            <a:r>
              <a:rPr lang="en-US" dirty="0" err="1" smtClean="0"/>
              <a:t>tensoativos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err="1" smtClean="0"/>
              <a:t>ão</a:t>
            </a:r>
            <a:r>
              <a:rPr lang="en-US" dirty="0" smtClean="0"/>
              <a:t> </a:t>
            </a:r>
            <a:r>
              <a:rPr lang="en-US" dirty="0" err="1" smtClean="0"/>
              <a:t>adsorvidos</a:t>
            </a:r>
            <a:r>
              <a:rPr lang="en-US" dirty="0" smtClean="0"/>
              <a:t>?</a:t>
            </a:r>
          </a:p>
          <a:p>
            <a:r>
              <a:rPr lang="en-US" dirty="0" smtClean="0"/>
              <a:t>Como </a:t>
            </a:r>
            <a:r>
              <a:rPr lang="en-US" dirty="0" err="1" smtClean="0"/>
              <a:t>afetam</a:t>
            </a:r>
            <a:r>
              <a:rPr lang="en-US" dirty="0" smtClean="0"/>
              <a:t> as </a:t>
            </a:r>
            <a:r>
              <a:rPr lang="en-US" dirty="0" err="1" smtClean="0"/>
              <a:t>propriedades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dispersão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SDScarbono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2663" y="2093913"/>
            <a:ext cx="2249487" cy="224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3867150" y="2520950"/>
            <a:ext cx="162877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500">
                <a:solidFill>
                  <a:srgbClr val="FFFF00"/>
                </a:solidFill>
              </a:rPr>
              <a:t>CH</a:t>
            </a:r>
            <a:r>
              <a:rPr lang="pt-BR" sz="1500" baseline="-25000">
                <a:solidFill>
                  <a:srgbClr val="FFFF00"/>
                </a:solidFill>
              </a:rPr>
              <a:t>3</a:t>
            </a:r>
            <a:r>
              <a:rPr lang="pt-BR" sz="1500">
                <a:solidFill>
                  <a:srgbClr val="FFFF00"/>
                </a:solidFill>
              </a:rPr>
              <a:t>(CH</a:t>
            </a:r>
            <a:r>
              <a:rPr lang="pt-BR" sz="1500" baseline="-25000">
                <a:solidFill>
                  <a:srgbClr val="FFFF00"/>
                </a:solidFill>
              </a:rPr>
              <a:t>2</a:t>
            </a:r>
            <a:r>
              <a:rPr lang="pt-BR" sz="1500">
                <a:solidFill>
                  <a:srgbClr val="FFFF00"/>
                </a:solidFill>
              </a:rPr>
              <a:t>)</a:t>
            </a:r>
            <a:r>
              <a:rPr lang="pt-BR" sz="1500" baseline="-25000">
                <a:solidFill>
                  <a:srgbClr val="FFFF00"/>
                </a:solidFill>
              </a:rPr>
              <a:t>11</a:t>
            </a:r>
            <a:r>
              <a:rPr lang="pt-BR" sz="1500">
                <a:solidFill>
                  <a:srgbClr val="FFFF00"/>
                </a:solidFill>
              </a:rPr>
              <a:t>S0</a:t>
            </a:r>
            <a:r>
              <a:rPr lang="pt-BR" sz="1500" baseline="-25000">
                <a:solidFill>
                  <a:srgbClr val="FFFF00"/>
                </a:solidFill>
              </a:rPr>
              <a:t>4</a:t>
            </a:r>
            <a:r>
              <a:rPr lang="pt-BR" sz="1500" baseline="30000">
                <a:solidFill>
                  <a:srgbClr val="FFFF00"/>
                </a:solidFill>
              </a:rPr>
              <a:t>-</a:t>
            </a:r>
            <a:endParaRPr lang="pt-BR" sz="1500">
              <a:solidFill>
                <a:srgbClr val="FFFF00"/>
              </a:solidFill>
            </a:endParaRPr>
          </a:p>
        </p:txBody>
      </p:sp>
      <p:sp>
        <p:nvSpPr>
          <p:cNvPr id="63492" name="Line 4"/>
          <p:cNvSpPr>
            <a:spLocks noChangeShapeType="1"/>
          </p:cNvSpPr>
          <p:nvPr/>
        </p:nvSpPr>
        <p:spPr bwMode="auto">
          <a:xfrm>
            <a:off x="4672013" y="2794000"/>
            <a:ext cx="246062" cy="138113"/>
          </a:xfrm>
          <a:prstGeom prst="line">
            <a:avLst/>
          </a:prstGeom>
          <a:noFill/>
          <a:ln w="19050">
            <a:solidFill>
              <a:srgbClr val="FFFF99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493" name="Line 5"/>
          <p:cNvSpPr>
            <a:spLocks noChangeShapeType="1"/>
          </p:cNvSpPr>
          <p:nvPr/>
        </p:nvSpPr>
        <p:spPr bwMode="auto">
          <a:xfrm flipH="1">
            <a:off x="4084638" y="2806700"/>
            <a:ext cx="587375" cy="354013"/>
          </a:xfrm>
          <a:prstGeom prst="line">
            <a:avLst/>
          </a:prstGeom>
          <a:noFill/>
          <a:ln w="19050">
            <a:solidFill>
              <a:srgbClr val="FFFF99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5310188" y="4138613"/>
            <a:ext cx="476250" cy="2047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495" name="Line 7"/>
          <p:cNvSpPr>
            <a:spLocks noChangeShapeType="1"/>
          </p:cNvSpPr>
          <p:nvPr/>
        </p:nvSpPr>
        <p:spPr bwMode="auto">
          <a:xfrm flipH="1">
            <a:off x="5413375" y="4289425"/>
            <a:ext cx="273050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5270500" y="4122738"/>
            <a:ext cx="5651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800">
                <a:solidFill>
                  <a:srgbClr val="FFFFFF"/>
                </a:solidFill>
                <a:latin typeface="Times New Roman" charset="0"/>
              </a:rPr>
              <a:t>200 nm</a:t>
            </a:r>
          </a:p>
        </p:txBody>
      </p:sp>
      <p:pic>
        <p:nvPicPr>
          <p:cNvPr id="63497" name="Picture 9" descr="CTABcarbono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65838" y="2101850"/>
            <a:ext cx="2239962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8" name="Text Box 10"/>
          <p:cNvSpPr txBox="1">
            <a:spLocks noChangeAspect="1" noChangeArrowheads="1"/>
          </p:cNvSpPr>
          <p:nvPr/>
        </p:nvSpPr>
        <p:spPr bwMode="auto">
          <a:xfrm>
            <a:off x="6216650" y="2460625"/>
            <a:ext cx="1981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500">
                <a:solidFill>
                  <a:srgbClr val="FFFF00"/>
                </a:solidFill>
              </a:rPr>
              <a:t>CH</a:t>
            </a:r>
            <a:r>
              <a:rPr lang="pt-BR" sz="1500" baseline="-25000">
                <a:solidFill>
                  <a:srgbClr val="FFFF00"/>
                </a:solidFill>
              </a:rPr>
              <a:t>3</a:t>
            </a:r>
            <a:r>
              <a:rPr lang="pt-BR" sz="1500">
                <a:solidFill>
                  <a:srgbClr val="FFFF00"/>
                </a:solidFill>
              </a:rPr>
              <a:t>(CH</a:t>
            </a:r>
            <a:r>
              <a:rPr lang="pt-BR" sz="1500" baseline="-25000">
                <a:solidFill>
                  <a:srgbClr val="FFFF00"/>
                </a:solidFill>
              </a:rPr>
              <a:t>2</a:t>
            </a:r>
            <a:r>
              <a:rPr lang="pt-BR" sz="1500">
                <a:solidFill>
                  <a:srgbClr val="FFFF00"/>
                </a:solidFill>
              </a:rPr>
              <a:t>)</a:t>
            </a:r>
            <a:r>
              <a:rPr lang="pt-BR" sz="1500" baseline="-25000">
                <a:solidFill>
                  <a:srgbClr val="FFFF00"/>
                </a:solidFill>
              </a:rPr>
              <a:t>15</a:t>
            </a:r>
            <a:r>
              <a:rPr lang="pt-BR" sz="1500">
                <a:solidFill>
                  <a:srgbClr val="FFFF00"/>
                </a:solidFill>
              </a:rPr>
              <a:t>N(CH</a:t>
            </a:r>
            <a:r>
              <a:rPr lang="pt-BR" sz="1500" baseline="-25000">
                <a:solidFill>
                  <a:srgbClr val="FFFF00"/>
                </a:solidFill>
              </a:rPr>
              <a:t>3</a:t>
            </a:r>
            <a:r>
              <a:rPr lang="pt-BR" sz="1500">
                <a:solidFill>
                  <a:srgbClr val="FFFF00"/>
                </a:solidFill>
              </a:rPr>
              <a:t>)</a:t>
            </a:r>
            <a:r>
              <a:rPr lang="pt-BR" sz="1500" baseline="-25000">
                <a:solidFill>
                  <a:srgbClr val="FFFF00"/>
                </a:solidFill>
              </a:rPr>
              <a:t>3</a:t>
            </a:r>
            <a:r>
              <a:rPr lang="pt-BR" sz="1500" baseline="30000">
                <a:solidFill>
                  <a:srgbClr val="FFFF00"/>
                </a:solidFill>
              </a:rPr>
              <a:t>+</a:t>
            </a:r>
            <a:endParaRPr lang="pt-BR" sz="1500">
              <a:solidFill>
                <a:srgbClr val="FFFF00"/>
              </a:solidFill>
            </a:endParaRPr>
          </a:p>
        </p:txBody>
      </p:sp>
      <p:sp>
        <p:nvSpPr>
          <p:cNvPr id="63499" name="Line 11"/>
          <p:cNvSpPr>
            <a:spLocks noChangeAspect="1" noChangeShapeType="1"/>
          </p:cNvSpPr>
          <p:nvPr/>
        </p:nvSpPr>
        <p:spPr bwMode="auto">
          <a:xfrm>
            <a:off x="7315200" y="2765425"/>
            <a:ext cx="90488" cy="182563"/>
          </a:xfrm>
          <a:prstGeom prst="line">
            <a:avLst/>
          </a:prstGeom>
          <a:noFill/>
          <a:ln w="19050">
            <a:solidFill>
              <a:srgbClr val="FFFF99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00" name="Line 12"/>
          <p:cNvSpPr>
            <a:spLocks noChangeAspect="1" noChangeShapeType="1"/>
          </p:cNvSpPr>
          <p:nvPr/>
        </p:nvSpPr>
        <p:spPr bwMode="auto">
          <a:xfrm>
            <a:off x="7326313" y="2771775"/>
            <a:ext cx="733425" cy="176213"/>
          </a:xfrm>
          <a:prstGeom prst="line">
            <a:avLst/>
          </a:prstGeom>
          <a:noFill/>
          <a:ln w="19050">
            <a:solidFill>
              <a:srgbClr val="FFFF99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01" name="Rectangle 13"/>
          <p:cNvSpPr>
            <a:spLocks noChangeArrowheads="1"/>
          </p:cNvSpPr>
          <p:nvPr/>
        </p:nvSpPr>
        <p:spPr bwMode="auto">
          <a:xfrm>
            <a:off x="7856538" y="4138613"/>
            <a:ext cx="476250" cy="2047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02" name="Line 14"/>
          <p:cNvSpPr>
            <a:spLocks noChangeShapeType="1"/>
          </p:cNvSpPr>
          <p:nvPr/>
        </p:nvSpPr>
        <p:spPr bwMode="auto">
          <a:xfrm flipH="1">
            <a:off x="7959725" y="4289425"/>
            <a:ext cx="273050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03" name="Text Box 15"/>
          <p:cNvSpPr txBox="1">
            <a:spLocks noChangeArrowheads="1"/>
          </p:cNvSpPr>
          <p:nvPr/>
        </p:nvSpPr>
        <p:spPr bwMode="auto">
          <a:xfrm>
            <a:off x="7816850" y="4122738"/>
            <a:ext cx="5651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800">
                <a:solidFill>
                  <a:srgbClr val="FFFFFF"/>
                </a:solidFill>
                <a:latin typeface="Times New Roman" charset="0"/>
              </a:rPr>
              <a:t>200 nm</a:t>
            </a:r>
          </a:p>
        </p:txBody>
      </p:sp>
      <p:pic>
        <p:nvPicPr>
          <p:cNvPr id="63504" name="Picture 16" descr="Renex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46150" y="2098675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505" name="Text Box 17"/>
          <p:cNvSpPr txBox="1">
            <a:spLocks noChangeArrowheads="1"/>
          </p:cNvSpPr>
          <p:nvPr/>
        </p:nvSpPr>
        <p:spPr bwMode="auto">
          <a:xfrm>
            <a:off x="1079500" y="2441575"/>
            <a:ext cx="207645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500">
                <a:solidFill>
                  <a:srgbClr val="FFFF00"/>
                </a:solidFill>
              </a:rPr>
              <a:t>HO (C</a:t>
            </a:r>
            <a:r>
              <a:rPr lang="pt-BR" sz="1500" baseline="-25000">
                <a:solidFill>
                  <a:srgbClr val="FFFF00"/>
                </a:solidFill>
              </a:rPr>
              <a:t>2</a:t>
            </a:r>
            <a:r>
              <a:rPr lang="pt-BR" sz="1500">
                <a:solidFill>
                  <a:srgbClr val="FFFF00"/>
                </a:solidFill>
              </a:rPr>
              <a:t>H</a:t>
            </a:r>
            <a:r>
              <a:rPr lang="pt-BR" sz="1500" baseline="-25000">
                <a:solidFill>
                  <a:srgbClr val="FFFF00"/>
                </a:solidFill>
              </a:rPr>
              <a:t>4</a:t>
            </a:r>
            <a:r>
              <a:rPr lang="pt-BR" sz="1500">
                <a:solidFill>
                  <a:srgbClr val="FFFF00"/>
                </a:solidFill>
              </a:rPr>
              <a:t>0) C</a:t>
            </a:r>
            <a:r>
              <a:rPr lang="pt-BR" sz="1500" baseline="-25000">
                <a:solidFill>
                  <a:srgbClr val="FFFF00"/>
                </a:solidFill>
              </a:rPr>
              <a:t>15</a:t>
            </a:r>
            <a:r>
              <a:rPr lang="pt-BR" sz="1500">
                <a:solidFill>
                  <a:srgbClr val="FFFF00"/>
                </a:solidFill>
              </a:rPr>
              <a:t>H</a:t>
            </a:r>
            <a:r>
              <a:rPr lang="pt-BR" sz="1500" baseline="-25000">
                <a:solidFill>
                  <a:srgbClr val="FFFF00"/>
                </a:solidFill>
              </a:rPr>
              <a:t>23</a:t>
            </a:r>
            <a:r>
              <a:rPr lang="pt-BR" sz="15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2006600" y="2759075"/>
            <a:ext cx="244475" cy="138113"/>
          </a:xfrm>
          <a:prstGeom prst="line">
            <a:avLst/>
          </a:prstGeom>
          <a:noFill/>
          <a:ln w="19050">
            <a:solidFill>
              <a:srgbClr val="FFFF99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H="1">
            <a:off x="1447800" y="2771775"/>
            <a:ext cx="558800" cy="352425"/>
          </a:xfrm>
          <a:prstGeom prst="line">
            <a:avLst/>
          </a:prstGeom>
          <a:noFill/>
          <a:ln w="19050">
            <a:solidFill>
              <a:srgbClr val="FFFF99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2743200" y="4198938"/>
            <a:ext cx="565150" cy="220662"/>
            <a:chOff x="1728" y="2645"/>
            <a:chExt cx="356" cy="139"/>
          </a:xfrm>
        </p:grpSpPr>
        <p:sp>
          <p:nvSpPr>
            <p:cNvPr id="63515" name="Rectangle 21"/>
            <p:cNvSpPr>
              <a:spLocks noChangeArrowheads="1"/>
            </p:cNvSpPr>
            <p:nvPr/>
          </p:nvSpPr>
          <p:spPr bwMode="auto">
            <a:xfrm>
              <a:off x="1753" y="2655"/>
              <a:ext cx="300" cy="12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16" name="Line 22"/>
            <p:cNvSpPr>
              <a:spLocks noChangeShapeType="1"/>
            </p:cNvSpPr>
            <p:nvPr/>
          </p:nvSpPr>
          <p:spPr bwMode="auto">
            <a:xfrm flipH="1">
              <a:off x="1818" y="2750"/>
              <a:ext cx="172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17" name="Text Box 23"/>
            <p:cNvSpPr txBox="1">
              <a:spLocks noChangeArrowheads="1"/>
            </p:cNvSpPr>
            <p:nvPr/>
          </p:nvSpPr>
          <p:spPr bwMode="auto">
            <a:xfrm>
              <a:off x="1728" y="2645"/>
              <a:ext cx="356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t-BR" sz="800">
                  <a:solidFill>
                    <a:srgbClr val="FFFFFF"/>
                  </a:solidFill>
                  <a:latin typeface="Times New Roman" charset="0"/>
                </a:rPr>
                <a:t>200 nm</a:t>
              </a:r>
            </a:p>
          </p:txBody>
        </p:sp>
      </p:grpSp>
      <p:sp>
        <p:nvSpPr>
          <p:cNvPr id="63509" name="Rectangle 24"/>
          <p:cNvSpPr>
            <a:spLocks noChangeArrowheads="1"/>
          </p:cNvSpPr>
          <p:nvPr/>
        </p:nvSpPr>
        <p:spPr bwMode="auto">
          <a:xfrm>
            <a:off x="6248400" y="16764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>
                <a:solidFill>
                  <a:srgbClr val="FF0000"/>
                </a:solidFill>
                <a:latin typeface="Times New Roman" charset="0"/>
              </a:rPr>
              <a:t>CTAB 10</a:t>
            </a:r>
            <a:r>
              <a:rPr lang="en-US" sz="2400" baseline="30000">
                <a:solidFill>
                  <a:srgbClr val="FF0000"/>
                </a:solidFill>
                <a:latin typeface="Times New Roman" charset="0"/>
              </a:rPr>
              <a:t>-1</a:t>
            </a:r>
            <a:r>
              <a:rPr lang="en-US" sz="2400">
                <a:solidFill>
                  <a:srgbClr val="FF0000"/>
                </a:solidFill>
                <a:latin typeface="Times New Roman" charset="0"/>
              </a:rPr>
              <a:t> M </a:t>
            </a:r>
            <a:endParaRPr lang="pt-BR" sz="2400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63510" name="Rectangle 25"/>
          <p:cNvSpPr>
            <a:spLocks noChangeArrowheads="1"/>
          </p:cNvSpPr>
          <p:nvPr/>
        </p:nvSpPr>
        <p:spPr bwMode="auto">
          <a:xfrm>
            <a:off x="3810000" y="1676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>
                <a:solidFill>
                  <a:srgbClr val="FF0000"/>
                </a:solidFill>
                <a:latin typeface="Times New Roman" charset="0"/>
              </a:rPr>
              <a:t>SDS 10</a:t>
            </a:r>
            <a:r>
              <a:rPr lang="en-US" sz="2400" baseline="30000">
                <a:solidFill>
                  <a:srgbClr val="FF0000"/>
                </a:solidFill>
                <a:latin typeface="Times New Roman" charset="0"/>
              </a:rPr>
              <a:t>-1</a:t>
            </a:r>
            <a:r>
              <a:rPr lang="en-US" sz="2400">
                <a:solidFill>
                  <a:srgbClr val="FF0000"/>
                </a:solidFill>
                <a:latin typeface="Times New Roman" charset="0"/>
              </a:rPr>
              <a:t> M </a:t>
            </a:r>
            <a:endParaRPr lang="pt-BR" sz="2400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63511" name="Rectangle 26"/>
          <p:cNvSpPr>
            <a:spLocks noChangeArrowheads="1"/>
          </p:cNvSpPr>
          <p:nvPr/>
        </p:nvSpPr>
        <p:spPr bwMode="auto">
          <a:xfrm>
            <a:off x="990600" y="16764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>
                <a:solidFill>
                  <a:srgbClr val="FF0000"/>
                </a:solidFill>
                <a:latin typeface="Times New Roman" charset="0"/>
              </a:rPr>
              <a:t>Renex 10</a:t>
            </a:r>
            <a:r>
              <a:rPr lang="en-US" sz="2400" baseline="30000">
                <a:solidFill>
                  <a:srgbClr val="FF0000"/>
                </a:solidFill>
                <a:latin typeface="Times New Roman" charset="0"/>
              </a:rPr>
              <a:t>-1</a:t>
            </a:r>
            <a:r>
              <a:rPr lang="en-US" sz="2400">
                <a:solidFill>
                  <a:srgbClr val="FF0000"/>
                </a:solidFill>
                <a:latin typeface="Times New Roman" charset="0"/>
              </a:rPr>
              <a:t> M </a:t>
            </a:r>
            <a:endParaRPr lang="pt-BR" sz="2400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63512" name="Rectangle 27"/>
          <p:cNvSpPr>
            <a:spLocks noChangeArrowheads="1"/>
          </p:cNvSpPr>
          <p:nvPr/>
        </p:nvSpPr>
        <p:spPr bwMode="auto">
          <a:xfrm>
            <a:off x="685800" y="4665663"/>
            <a:ext cx="8153400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86000"/>
              </a:lnSpc>
              <a:spcBef>
                <a:spcPct val="0"/>
              </a:spcBef>
              <a:buClr>
                <a:srgbClr val="FF9933"/>
              </a:buClr>
              <a:buFont typeface="Wingdings" charset="2"/>
              <a:buChar char="§"/>
            </a:pPr>
            <a:r>
              <a:rPr lang="pt-BR" sz="2400">
                <a:solidFill>
                  <a:srgbClr val="000000"/>
                </a:solidFill>
                <a:latin typeface="Times New Roman" charset="0"/>
              </a:rPr>
              <a:t> Os tensoativos são retidos na superfície das partículas, não sendo verificada sua presença no interior destas</a:t>
            </a:r>
          </a:p>
          <a:p>
            <a:pPr eaLnBrk="0" hangingPunct="0">
              <a:lnSpc>
                <a:spcPct val="86000"/>
              </a:lnSpc>
              <a:spcBef>
                <a:spcPct val="0"/>
              </a:spcBef>
              <a:buClr>
                <a:srgbClr val="FF9933"/>
              </a:buClr>
              <a:buFont typeface="Wingdings" charset="2"/>
              <a:buChar char="§"/>
            </a:pPr>
            <a:endParaRPr lang="pt-BR" sz="1200">
              <a:solidFill>
                <a:srgbClr val="000000"/>
              </a:solidFill>
              <a:latin typeface="Times New Roman" charset="0"/>
            </a:endParaRPr>
          </a:p>
          <a:p>
            <a:pPr eaLnBrk="0" hangingPunct="0">
              <a:lnSpc>
                <a:spcPct val="86000"/>
              </a:lnSpc>
              <a:spcBef>
                <a:spcPct val="0"/>
              </a:spcBef>
              <a:buClr>
                <a:srgbClr val="FF9933"/>
              </a:buClr>
              <a:buFont typeface="Wingdings" charset="2"/>
              <a:buChar char="§"/>
            </a:pPr>
            <a:r>
              <a:rPr lang="pt-BR" sz="2400">
                <a:solidFill>
                  <a:srgbClr val="000000"/>
                </a:solidFill>
                <a:latin typeface="Times New Roman" charset="0"/>
              </a:rPr>
              <a:t> São observados depósitos de tensoativos distribuídos com formato irregular em algumas regiões sobre o substrato</a:t>
            </a:r>
          </a:p>
        </p:txBody>
      </p:sp>
      <p:sp>
        <p:nvSpPr>
          <p:cNvPr id="63513" name="Rectangle 28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4200">
                <a:solidFill>
                  <a:srgbClr val="000000"/>
                </a:solidFill>
                <a:latin typeface="Arial Narrow" charset="0"/>
              </a:rPr>
              <a:t>Sorção de tensoativos</a:t>
            </a:r>
            <a:endParaRPr lang="pt-BR" sz="4200">
              <a:solidFill>
                <a:srgbClr val="000000"/>
              </a:solidFill>
              <a:latin typeface="Arial Narrow" charset="0"/>
            </a:endParaRPr>
          </a:p>
        </p:txBody>
      </p:sp>
      <p:sp>
        <p:nvSpPr>
          <p:cNvPr id="63514" name="Rectangle 29"/>
          <p:cNvSpPr>
            <a:spLocks noChangeArrowheads="1"/>
          </p:cNvSpPr>
          <p:nvPr/>
        </p:nvSpPr>
        <p:spPr bwMode="auto">
          <a:xfrm>
            <a:off x="381000" y="990600"/>
            <a:ext cx="868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  <a:latin typeface="Times New Roman" charset="0"/>
              </a:rPr>
              <a:t>Mapas elementares de carbono </a:t>
            </a:r>
            <a:r>
              <a:rPr lang="en-US" sz="3200">
                <a:solidFill>
                  <a:srgbClr val="000000"/>
                </a:solidFill>
                <a:latin typeface="Times New Roman" charset="0"/>
                <a:sym typeface="Symbol" charset="2"/>
              </a:rPr>
              <a:t>E = 284 </a:t>
            </a:r>
            <a:r>
              <a:rPr lang="pt-BR" sz="3200">
                <a:solidFill>
                  <a:srgbClr val="000000"/>
                </a:solidFill>
                <a:latin typeface="Times New Roman" charset="0"/>
                <a:sym typeface="Symbol" charset="2"/>
              </a:rPr>
              <a:t> 8</a:t>
            </a:r>
            <a:r>
              <a:rPr lang="en-US" sz="3200">
                <a:solidFill>
                  <a:srgbClr val="000000"/>
                </a:solidFill>
                <a:latin typeface="Times New Roman" charset="0"/>
                <a:sym typeface="Symbol" charset="2"/>
              </a:rPr>
              <a:t> eV</a:t>
            </a:r>
            <a:r>
              <a:rPr lang="en-US" sz="4000">
                <a:solidFill>
                  <a:srgbClr val="000000"/>
                </a:solidFill>
                <a:latin typeface="Times New Roman" charset="0"/>
              </a:rPr>
              <a:t>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5486400" y="2590800"/>
            <a:ext cx="3276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86000"/>
              </a:lnSpc>
              <a:spcBef>
                <a:spcPct val="0"/>
              </a:spcBef>
              <a:buClr>
                <a:srgbClr val="FF9900"/>
              </a:buClr>
              <a:buFont typeface="Wingdings" charset="2"/>
              <a:buChar char="§"/>
            </a:pPr>
            <a:r>
              <a:rPr lang="pt-BR" sz="2400">
                <a:solidFill>
                  <a:srgbClr val="000000"/>
                </a:solidFill>
                <a:latin typeface="Times New Roman" charset="0"/>
              </a:rPr>
              <a:t> Os contra-íons são sorvidos no interior das partículas</a:t>
            </a:r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8382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4200">
                <a:solidFill>
                  <a:srgbClr val="000000"/>
                </a:solidFill>
                <a:latin typeface="Arial Narrow" charset="0"/>
              </a:rPr>
              <a:t>Sorção dos contra-íons</a:t>
            </a:r>
            <a:endParaRPr lang="pt-BR" sz="4200">
              <a:solidFill>
                <a:srgbClr val="000000"/>
              </a:solidFill>
              <a:latin typeface="Arial Narrow" charset="0"/>
            </a:endParaRPr>
          </a:p>
        </p:txBody>
      </p:sp>
      <p:pic>
        <p:nvPicPr>
          <p:cNvPr id="65540" name="Picture 4" descr="SDScarbono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8463" y="4303713"/>
            <a:ext cx="2249487" cy="224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742950" y="4730750"/>
            <a:ext cx="162877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500">
                <a:solidFill>
                  <a:srgbClr val="FFFF00"/>
                </a:solidFill>
              </a:rPr>
              <a:t>CH</a:t>
            </a:r>
            <a:r>
              <a:rPr lang="pt-BR" sz="1500" baseline="-25000">
                <a:solidFill>
                  <a:srgbClr val="FFFF00"/>
                </a:solidFill>
              </a:rPr>
              <a:t>3</a:t>
            </a:r>
            <a:r>
              <a:rPr lang="pt-BR" sz="1500">
                <a:solidFill>
                  <a:srgbClr val="FFFF00"/>
                </a:solidFill>
              </a:rPr>
              <a:t>(CH</a:t>
            </a:r>
            <a:r>
              <a:rPr lang="pt-BR" sz="1500" baseline="-25000">
                <a:solidFill>
                  <a:srgbClr val="FFFF00"/>
                </a:solidFill>
              </a:rPr>
              <a:t>2</a:t>
            </a:r>
            <a:r>
              <a:rPr lang="pt-BR" sz="1500">
                <a:solidFill>
                  <a:srgbClr val="FFFF00"/>
                </a:solidFill>
              </a:rPr>
              <a:t>)</a:t>
            </a:r>
            <a:r>
              <a:rPr lang="pt-BR" sz="1500" baseline="-25000">
                <a:solidFill>
                  <a:srgbClr val="FFFF00"/>
                </a:solidFill>
              </a:rPr>
              <a:t>11</a:t>
            </a:r>
            <a:r>
              <a:rPr lang="pt-BR" sz="1500">
                <a:solidFill>
                  <a:srgbClr val="FFFF00"/>
                </a:solidFill>
              </a:rPr>
              <a:t>S0</a:t>
            </a:r>
            <a:r>
              <a:rPr lang="pt-BR" sz="1500" baseline="-25000">
                <a:solidFill>
                  <a:srgbClr val="FFFF00"/>
                </a:solidFill>
              </a:rPr>
              <a:t>4</a:t>
            </a:r>
            <a:r>
              <a:rPr lang="pt-BR" sz="1500" baseline="30000">
                <a:solidFill>
                  <a:srgbClr val="FFFF00"/>
                </a:solidFill>
              </a:rPr>
              <a:t>-</a:t>
            </a:r>
            <a:endParaRPr lang="pt-BR" sz="1500">
              <a:solidFill>
                <a:srgbClr val="FFFFFF"/>
              </a:solidFill>
            </a:endParaRPr>
          </a:p>
        </p:txBody>
      </p:sp>
      <p:sp>
        <p:nvSpPr>
          <p:cNvPr id="65542" name="Line 6"/>
          <p:cNvSpPr>
            <a:spLocks noChangeShapeType="1"/>
          </p:cNvSpPr>
          <p:nvPr/>
        </p:nvSpPr>
        <p:spPr bwMode="auto">
          <a:xfrm>
            <a:off x="1547813" y="5003800"/>
            <a:ext cx="246062" cy="138113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3" name="Line 7"/>
          <p:cNvSpPr>
            <a:spLocks noChangeShapeType="1"/>
          </p:cNvSpPr>
          <p:nvPr/>
        </p:nvSpPr>
        <p:spPr bwMode="auto">
          <a:xfrm flipH="1">
            <a:off x="960438" y="5016500"/>
            <a:ext cx="587375" cy="354013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4" name="Rectangle 8"/>
          <p:cNvSpPr>
            <a:spLocks noChangeArrowheads="1"/>
          </p:cNvSpPr>
          <p:nvPr/>
        </p:nvSpPr>
        <p:spPr bwMode="auto">
          <a:xfrm>
            <a:off x="358775" y="4300538"/>
            <a:ext cx="258763" cy="252412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349250" y="4303713"/>
            <a:ext cx="317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000">
                <a:solidFill>
                  <a:srgbClr val="FFFFFF"/>
                </a:solidFill>
                <a:latin typeface="Times New Roman" charset="0"/>
              </a:rPr>
              <a:t>C</a:t>
            </a:r>
          </a:p>
        </p:txBody>
      </p:sp>
      <p:pic>
        <p:nvPicPr>
          <p:cNvPr id="65546" name="Picture 10" descr="SDSsódio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3700" y="2016125"/>
            <a:ext cx="2249488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1308100" y="2438400"/>
            <a:ext cx="522288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500">
                <a:solidFill>
                  <a:srgbClr val="FFFF00"/>
                </a:solidFill>
              </a:rPr>
              <a:t>Na</a:t>
            </a:r>
            <a:r>
              <a:rPr lang="pt-BR" sz="1500" baseline="30000">
                <a:solidFill>
                  <a:srgbClr val="FFFF00"/>
                </a:solidFill>
              </a:rPr>
              <a:t>+</a:t>
            </a:r>
            <a:endParaRPr lang="pt-BR" sz="1500" b="0">
              <a:solidFill>
                <a:srgbClr val="FFFF00"/>
              </a:solidFill>
            </a:endParaRPr>
          </a:p>
        </p:txBody>
      </p:sp>
      <p:sp>
        <p:nvSpPr>
          <p:cNvPr id="65548" name="Line 12"/>
          <p:cNvSpPr>
            <a:spLocks noChangeShapeType="1"/>
          </p:cNvSpPr>
          <p:nvPr/>
        </p:nvSpPr>
        <p:spPr bwMode="auto">
          <a:xfrm>
            <a:off x="1570038" y="2738438"/>
            <a:ext cx="319087" cy="12382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9" name="Line 13"/>
          <p:cNvSpPr>
            <a:spLocks noChangeShapeType="1"/>
          </p:cNvSpPr>
          <p:nvPr/>
        </p:nvSpPr>
        <p:spPr bwMode="auto">
          <a:xfrm flipH="1">
            <a:off x="1570038" y="2736850"/>
            <a:ext cx="0" cy="23177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50" name="Rectangle 14"/>
          <p:cNvSpPr>
            <a:spLocks noChangeAspect="1" noChangeArrowheads="1"/>
          </p:cNvSpPr>
          <p:nvPr/>
        </p:nvSpPr>
        <p:spPr bwMode="auto">
          <a:xfrm>
            <a:off x="349250" y="1981200"/>
            <a:ext cx="296863" cy="2809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51" name="Text Box 15"/>
          <p:cNvSpPr txBox="1">
            <a:spLocks noChangeArrowheads="1"/>
          </p:cNvSpPr>
          <p:nvPr/>
        </p:nvSpPr>
        <p:spPr bwMode="auto">
          <a:xfrm>
            <a:off x="349250" y="1981200"/>
            <a:ext cx="393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000">
                <a:solidFill>
                  <a:srgbClr val="FFFFFF"/>
                </a:solidFill>
                <a:latin typeface="Times New Roman" charset="0"/>
              </a:rPr>
              <a:t>Na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2185988" y="4062413"/>
            <a:ext cx="476250" cy="204787"/>
            <a:chOff x="3845" y="2703"/>
            <a:chExt cx="300" cy="129"/>
          </a:xfrm>
        </p:grpSpPr>
        <p:sp>
          <p:nvSpPr>
            <p:cNvPr id="65582" name="Rectangle 17"/>
            <p:cNvSpPr>
              <a:spLocks noChangeArrowheads="1"/>
            </p:cNvSpPr>
            <p:nvPr/>
          </p:nvSpPr>
          <p:spPr bwMode="auto">
            <a:xfrm>
              <a:off x="3845" y="2703"/>
              <a:ext cx="300" cy="12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583" name="Line 18"/>
            <p:cNvSpPr>
              <a:spLocks noChangeShapeType="1"/>
            </p:cNvSpPr>
            <p:nvPr/>
          </p:nvSpPr>
          <p:spPr bwMode="auto">
            <a:xfrm flipH="1">
              <a:off x="3910" y="2798"/>
              <a:ext cx="172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5553" name="Text Box 19"/>
          <p:cNvSpPr txBox="1">
            <a:spLocks noChangeArrowheads="1"/>
          </p:cNvSpPr>
          <p:nvPr/>
        </p:nvSpPr>
        <p:spPr bwMode="auto">
          <a:xfrm>
            <a:off x="2146300" y="4046538"/>
            <a:ext cx="5651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800">
                <a:solidFill>
                  <a:srgbClr val="FFFFFF"/>
                </a:solidFill>
                <a:latin typeface="Times New Roman" charset="0"/>
              </a:rPr>
              <a:t>200 nm</a:t>
            </a:r>
          </a:p>
        </p:txBody>
      </p: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2185988" y="6348413"/>
            <a:ext cx="476250" cy="204787"/>
            <a:chOff x="3845" y="2703"/>
            <a:chExt cx="300" cy="129"/>
          </a:xfrm>
        </p:grpSpPr>
        <p:sp>
          <p:nvSpPr>
            <p:cNvPr id="65580" name="Rectangle 21"/>
            <p:cNvSpPr>
              <a:spLocks noChangeArrowheads="1"/>
            </p:cNvSpPr>
            <p:nvPr/>
          </p:nvSpPr>
          <p:spPr bwMode="auto">
            <a:xfrm>
              <a:off x="3845" y="2703"/>
              <a:ext cx="300" cy="12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581" name="Line 22"/>
            <p:cNvSpPr>
              <a:spLocks noChangeShapeType="1"/>
            </p:cNvSpPr>
            <p:nvPr/>
          </p:nvSpPr>
          <p:spPr bwMode="auto">
            <a:xfrm flipH="1">
              <a:off x="3910" y="2798"/>
              <a:ext cx="172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5555" name="Text Box 23"/>
          <p:cNvSpPr txBox="1">
            <a:spLocks noChangeArrowheads="1"/>
          </p:cNvSpPr>
          <p:nvPr/>
        </p:nvSpPr>
        <p:spPr bwMode="auto">
          <a:xfrm>
            <a:off x="2146300" y="6332538"/>
            <a:ext cx="5651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800">
                <a:solidFill>
                  <a:srgbClr val="FFFFFF"/>
                </a:solidFill>
                <a:latin typeface="Times New Roman" charset="0"/>
              </a:rPr>
              <a:t>200 nm</a:t>
            </a:r>
          </a:p>
        </p:txBody>
      </p:sp>
      <p:sp>
        <p:nvSpPr>
          <p:cNvPr id="65556" name="Rectangle 24"/>
          <p:cNvSpPr>
            <a:spLocks noChangeArrowheads="1"/>
          </p:cNvSpPr>
          <p:nvPr/>
        </p:nvSpPr>
        <p:spPr bwMode="auto">
          <a:xfrm>
            <a:off x="685800" y="1600200"/>
            <a:ext cx="1797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>
                <a:solidFill>
                  <a:srgbClr val="FF0000"/>
                </a:solidFill>
                <a:latin typeface="Times New Roman" charset="0"/>
              </a:rPr>
              <a:t>SDS 10</a:t>
            </a:r>
            <a:r>
              <a:rPr lang="en-US" sz="2400" baseline="30000">
                <a:solidFill>
                  <a:srgbClr val="FF0000"/>
                </a:solidFill>
                <a:latin typeface="Times New Roman" charset="0"/>
              </a:rPr>
              <a:t>-1</a:t>
            </a:r>
            <a:r>
              <a:rPr lang="en-US" sz="2400">
                <a:solidFill>
                  <a:srgbClr val="FF0000"/>
                </a:solidFill>
                <a:latin typeface="Times New Roman" charset="0"/>
              </a:rPr>
              <a:t> M </a:t>
            </a:r>
            <a:endParaRPr lang="pt-BR" sz="2400">
              <a:solidFill>
                <a:srgbClr val="FF0000"/>
              </a:solidFill>
              <a:latin typeface="Times New Roman" charset="0"/>
            </a:endParaRPr>
          </a:p>
        </p:txBody>
      </p:sp>
      <p:pic>
        <p:nvPicPr>
          <p:cNvPr id="65557" name="Picture 25" descr="CTABcarbono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41638" y="4311650"/>
            <a:ext cx="2239962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58" name="Text Box 26"/>
          <p:cNvSpPr txBox="1">
            <a:spLocks noChangeAspect="1" noChangeArrowheads="1"/>
          </p:cNvSpPr>
          <p:nvPr/>
        </p:nvSpPr>
        <p:spPr bwMode="auto">
          <a:xfrm>
            <a:off x="3092450" y="4670425"/>
            <a:ext cx="1981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500">
                <a:solidFill>
                  <a:srgbClr val="FFFF00"/>
                </a:solidFill>
              </a:rPr>
              <a:t>CH</a:t>
            </a:r>
            <a:r>
              <a:rPr lang="pt-BR" sz="1500" baseline="-25000">
                <a:solidFill>
                  <a:srgbClr val="FFFF00"/>
                </a:solidFill>
              </a:rPr>
              <a:t>3</a:t>
            </a:r>
            <a:r>
              <a:rPr lang="pt-BR" sz="1500">
                <a:solidFill>
                  <a:srgbClr val="FFFF00"/>
                </a:solidFill>
              </a:rPr>
              <a:t>(CH</a:t>
            </a:r>
            <a:r>
              <a:rPr lang="pt-BR" sz="1500" baseline="-25000">
                <a:solidFill>
                  <a:srgbClr val="FFFF00"/>
                </a:solidFill>
              </a:rPr>
              <a:t>2</a:t>
            </a:r>
            <a:r>
              <a:rPr lang="pt-BR" sz="1500">
                <a:solidFill>
                  <a:srgbClr val="FFFF00"/>
                </a:solidFill>
              </a:rPr>
              <a:t>)</a:t>
            </a:r>
            <a:r>
              <a:rPr lang="pt-BR" sz="1500" baseline="-25000">
                <a:solidFill>
                  <a:srgbClr val="FFFF00"/>
                </a:solidFill>
              </a:rPr>
              <a:t>15</a:t>
            </a:r>
            <a:r>
              <a:rPr lang="pt-BR" sz="1500">
                <a:solidFill>
                  <a:srgbClr val="FFFF00"/>
                </a:solidFill>
              </a:rPr>
              <a:t>N(CH</a:t>
            </a:r>
            <a:r>
              <a:rPr lang="pt-BR" sz="1500" baseline="-25000">
                <a:solidFill>
                  <a:srgbClr val="FFFF00"/>
                </a:solidFill>
              </a:rPr>
              <a:t>3</a:t>
            </a:r>
            <a:r>
              <a:rPr lang="pt-BR" sz="1500">
                <a:solidFill>
                  <a:srgbClr val="FFFF00"/>
                </a:solidFill>
              </a:rPr>
              <a:t>)</a:t>
            </a:r>
            <a:r>
              <a:rPr lang="pt-BR" sz="1500" baseline="-25000">
                <a:solidFill>
                  <a:srgbClr val="FFFF00"/>
                </a:solidFill>
              </a:rPr>
              <a:t>3</a:t>
            </a:r>
            <a:r>
              <a:rPr lang="pt-BR" sz="1500" baseline="30000">
                <a:solidFill>
                  <a:srgbClr val="FFFF00"/>
                </a:solidFill>
              </a:rPr>
              <a:t>+</a:t>
            </a:r>
            <a:endParaRPr lang="pt-BR" sz="1500">
              <a:solidFill>
                <a:srgbClr val="FFFFFF"/>
              </a:solidFill>
            </a:endParaRPr>
          </a:p>
        </p:txBody>
      </p:sp>
      <p:sp>
        <p:nvSpPr>
          <p:cNvPr id="65559" name="Line 27"/>
          <p:cNvSpPr>
            <a:spLocks noChangeAspect="1" noChangeShapeType="1"/>
          </p:cNvSpPr>
          <p:nvPr/>
        </p:nvSpPr>
        <p:spPr bwMode="auto">
          <a:xfrm>
            <a:off x="4191000" y="4975225"/>
            <a:ext cx="90488" cy="182563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60" name="Line 28"/>
          <p:cNvSpPr>
            <a:spLocks noChangeAspect="1" noChangeShapeType="1"/>
          </p:cNvSpPr>
          <p:nvPr/>
        </p:nvSpPr>
        <p:spPr bwMode="auto">
          <a:xfrm>
            <a:off x="4202113" y="4981575"/>
            <a:ext cx="733425" cy="176213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61" name="Rectangle 29"/>
          <p:cNvSpPr>
            <a:spLocks noChangeAspect="1" noChangeArrowheads="1"/>
          </p:cNvSpPr>
          <p:nvPr/>
        </p:nvSpPr>
        <p:spPr bwMode="auto">
          <a:xfrm>
            <a:off x="2947988" y="4311650"/>
            <a:ext cx="230187" cy="2238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62" name="Text Box 30"/>
          <p:cNvSpPr txBox="1">
            <a:spLocks noChangeAspect="1" noChangeArrowheads="1"/>
          </p:cNvSpPr>
          <p:nvPr/>
        </p:nvSpPr>
        <p:spPr bwMode="auto">
          <a:xfrm>
            <a:off x="2940050" y="4314825"/>
            <a:ext cx="2825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000">
                <a:solidFill>
                  <a:srgbClr val="FFFFFF"/>
                </a:solidFill>
                <a:latin typeface="Times New Roman" charset="0"/>
              </a:rPr>
              <a:t>C</a:t>
            </a:r>
          </a:p>
        </p:txBody>
      </p:sp>
      <p:pic>
        <p:nvPicPr>
          <p:cNvPr id="65563" name="Picture 31" descr="CTABbromo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46400" y="2032000"/>
            <a:ext cx="2235200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64" name="Text Box 32"/>
          <p:cNvSpPr txBox="1">
            <a:spLocks noChangeAspect="1" noChangeArrowheads="1"/>
          </p:cNvSpPr>
          <p:nvPr/>
        </p:nvSpPr>
        <p:spPr bwMode="auto">
          <a:xfrm>
            <a:off x="3886200" y="2438400"/>
            <a:ext cx="557213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500">
                <a:solidFill>
                  <a:srgbClr val="FFFF00"/>
                </a:solidFill>
              </a:rPr>
              <a:t>Br </a:t>
            </a:r>
            <a:r>
              <a:rPr lang="pt-BR" sz="1500" baseline="30000">
                <a:solidFill>
                  <a:srgbClr val="FFFF00"/>
                </a:solidFill>
              </a:rPr>
              <a:t>-</a:t>
            </a:r>
            <a:endParaRPr lang="pt-BR" sz="1500" b="0">
              <a:solidFill>
                <a:srgbClr val="FFFF00"/>
              </a:solidFill>
            </a:endParaRPr>
          </a:p>
        </p:txBody>
      </p:sp>
      <p:sp>
        <p:nvSpPr>
          <p:cNvPr id="65565" name="Line 33"/>
          <p:cNvSpPr>
            <a:spLocks noChangeAspect="1" noChangeShapeType="1"/>
          </p:cNvSpPr>
          <p:nvPr/>
        </p:nvSpPr>
        <p:spPr bwMode="auto">
          <a:xfrm>
            <a:off x="4159250" y="2713038"/>
            <a:ext cx="434975" cy="646112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66" name="Line 34"/>
          <p:cNvSpPr>
            <a:spLocks noChangeAspect="1" noChangeShapeType="1"/>
          </p:cNvSpPr>
          <p:nvPr/>
        </p:nvSpPr>
        <p:spPr bwMode="auto">
          <a:xfrm flipH="1">
            <a:off x="4159250" y="2711450"/>
            <a:ext cx="0" cy="20637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67" name="Rectangle 35"/>
          <p:cNvSpPr>
            <a:spLocks noChangeAspect="1" noChangeArrowheads="1"/>
          </p:cNvSpPr>
          <p:nvPr/>
        </p:nvSpPr>
        <p:spPr bwMode="auto">
          <a:xfrm>
            <a:off x="2947988" y="1981200"/>
            <a:ext cx="296862" cy="2809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68" name="Text Box 36"/>
          <p:cNvSpPr txBox="1">
            <a:spLocks noChangeAspect="1" noChangeArrowheads="1"/>
          </p:cNvSpPr>
          <p:nvPr/>
        </p:nvSpPr>
        <p:spPr bwMode="auto">
          <a:xfrm>
            <a:off x="2940050" y="2014538"/>
            <a:ext cx="492125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000">
                <a:solidFill>
                  <a:srgbClr val="FFFFFF"/>
                </a:solidFill>
                <a:latin typeface="Times New Roman" charset="0"/>
              </a:rPr>
              <a:t>Br</a:t>
            </a:r>
          </a:p>
        </p:txBody>
      </p:sp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4732338" y="4062413"/>
            <a:ext cx="476250" cy="204787"/>
            <a:chOff x="3845" y="2703"/>
            <a:chExt cx="300" cy="129"/>
          </a:xfrm>
        </p:grpSpPr>
        <p:sp>
          <p:nvSpPr>
            <p:cNvPr id="65578" name="Rectangle 38"/>
            <p:cNvSpPr>
              <a:spLocks noChangeArrowheads="1"/>
            </p:cNvSpPr>
            <p:nvPr/>
          </p:nvSpPr>
          <p:spPr bwMode="auto">
            <a:xfrm>
              <a:off x="3845" y="2703"/>
              <a:ext cx="300" cy="12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579" name="Line 39"/>
            <p:cNvSpPr>
              <a:spLocks noChangeShapeType="1"/>
            </p:cNvSpPr>
            <p:nvPr/>
          </p:nvSpPr>
          <p:spPr bwMode="auto">
            <a:xfrm flipH="1">
              <a:off x="3910" y="2798"/>
              <a:ext cx="172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5570" name="Text Box 40"/>
          <p:cNvSpPr txBox="1">
            <a:spLocks noChangeArrowheads="1"/>
          </p:cNvSpPr>
          <p:nvPr/>
        </p:nvSpPr>
        <p:spPr bwMode="auto">
          <a:xfrm>
            <a:off x="4692650" y="4046538"/>
            <a:ext cx="5651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800">
                <a:solidFill>
                  <a:srgbClr val="FFFFFF"/>
                </a:solidFill>
                <a:latin typeface="Times New Roman" charset="0"/>
              </a:rPr>
              <a:t>200 nm</a:t>
            </a:r>
          </a:p>
        </p:txBody>
      </p:sp>
      <p:grpSp>
        <p:nvGrpSpPr>
          <p:cNvPr id="5" name="Group 41"/>
          <p:cNvGrpSpPr>
            <a:grpSpLocks/>
          </p:cNvGrpSpPr>
          <p:nvPr/>
        </p:nvGrpSpPr>
        <p:grpSpPr bwMode="auto">
          <a:xfrm>
            <a:off x="4732338" y="6348413"/>
            <a:ext cx="476250" cy="204787"/>
            <a:chOff x="3845" y="2703"/>
            <a:chExt cx="300" cy="129"/>
          </a:xfrm>
        </p:grpSpPr>
        <p:sp>
          <p:nvSpPr>
            <p:cNvPr id="65576" name="Rectangle 42"/>
            <p:cNvSpPr>
              <a:spLocks noChangeArrowheads="1"/>
            </p:cNvSpPr>
            <p:nvPr/>
          </p:nvSpPr>
          <p:spPr bwMode="auto">
            <a:xfrm>
              <a:off x="3845" y="2703"/>
              <a:ext cx="300" cy="12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577" name="Line 43"/>
            <p:cNvSpPr>
              <a:spLocks noChangeShapeType="1"/>
            </p:cNvSpPr>
            <p:nvPr/>
          </p:nvSpPr>
          <p:spPr bwMode="auto">
            <a:xfrm flipH="1">
              <a:off x="3910" y="2798"/>
              <a:ext cx="172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5572" name="Text Box 44"/>
          <p:cNvSpPr txBox="1">
            <a:spLocks noChangeArrowheads="1"/>
          </p:cNvSpPr>
          <p:nvPr/>
        </p:nvSpPr>
        <p:spPr bwMode="auto">
          <a:xfrm>
            <a:off x="4692650" y="6332538"/>
            <a:ext cx="5651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800">
                <a:solidFill>
                  <a:srgbClr val="FFFFFF"/>
                </a:solidFill>
                <a:latin typeface="Times New Roman" charset="0"/>
              </a:rPr>
              <a:t>200 nm</a:t>
            </a:r>
          </a:p>
        </p:txBody>
      </p:sp>
      <p:sp>
        <p:nvSpPr>
          <p:cNvPr id="65573" name="Rectangle 45"/>
          <p:cNvSpPr>
            <a:spLocks noChangeArrowheads="1"/>
          </p:cNvSpPr>
          <p:nvPr/>
        </p:nvSpPr>
        <p:spPr bwMode="auto">
          <a:xfrm>
            <a:off x="3048000" y="16002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>
                <a:solidFill>
                  <a:srgbClr val="FF0000"/>
                </a:solidFill>
                <a:latin typeface="Times New Roman" charset="0"/>
              </a:rPr>
              <a:t>CTBA 10</a:t>
            </a:r>
            <a:r>
              <a:rPr lang="en-US" sz="2400" baseline="30000">
                <a:solidFill>
                  <a:srgbClr val="FF0000"/>
                </a:solidFill>
                <a:latin typeface="Times New Roman" charset="0"/>
              </a:rPr>
              <a:t>-1</a:t>
            </a:r>
            <a:r>
              <a:rPr lang="en-US" sz="2400">
                <a:solidFill>
                  <a:srgbClr val="FF0000"/>
                </a:solidFill>
                <a:latin typeface="Times New Roman" charset="0"/>
              </a:rPr>
              <a:t> M </a:t>
            </a:r>
            <a:endParaRPr lang="pt-BR" sz="2400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65574" name="Rectangle 46"/>
          <p:cNvSpPr>
            <a:spLocks noChangeArrowheads="1"/>
          </p:cNvSpPr>
          <p:nvPr/>
        </p:nvSpPr>
        <p:spPr bwMode="auto">
          <a:xfrm>
            <a:off x="5410200" y="4800600"/>
            <a:ext cx="35052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86000"/>
              </a:lnSpc>
              <a:spcBef>
                <a:spcPct val="0"/>
              </a:spcBef>
              <a:buClr>
                <a:srgbClr val="FF9933"/>
              </a:buClr>
              <a:buFont typeface="Wingdings" charset="2"/>
              <a:buChar char="§"/>
            </a:pPr>
            <a:r>
              <a:rPr lang="pt-BR" sz="2400">
                <a:solidFill>
                  <a:srgbClr val="000000"/>
                </a:solidFill>
                <a:latin typeface="Times New Roman" charset="0"/>
              </a:rPr>
              <a:t> Os  contra-íons não estão acumulados sobre o tensoativo no substrato</a:t>
            </a:r>
          </a:p>
        </p:txBody>
      </p:sp>
      <p:sp>
        <p:nvSpPr>
          <p:cNvPr id="65575" name="Rectangle 47"/>
          <p:cNvSpPr>
            <a:spLocks noChangeArrowheads="1"/>
          </p:cNvSpPr>
          <p:nvPr/>
        </p:nvSpPr>
        <p:spPr bwMode="auto">
          <a:xfrm>
            <a:off x="457200" y="944563"/>
            <a:ext cx="8686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  <a:latin typeface="Times New Roman" charset="0"/>
              </a:rPr>
              <a:t>Mapas elementares de sódio, bromo e carbono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992188"/>
            <a:ext cx="7772400" cy="6080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>
                <a:solidFill>
                  <a:srgbClr val="000000"/>
                </a:solidFill>
              </a:rPr>
              <a:t>Conclusão</a:t>
            </a:r>
            <a:endParaRPr lang="pt-PT">
              <a:solidFill>
                <a:srgbClr val="000000"/>
              </a:solidFill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eaLnBrk="1" hangingPunct="1"/>
            <a:r>
              <a:rPr lang="en-US" dirty="0" err="1">
                <a:solidFill>
                  <a:srgbClr val="000000"/>
                </a:solidFill>
              </a:rPr>
              <a:t>Partículas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coloidais</a:t>
            </a:r>
            <a:r>
              <a:rPr lang="en-US" dirty="0">
                <a:solidFill>
                  <a:srgbClr val="000000"/>
                </a:solidFill>
              </a:rPr>
              <a:t>, inclusive as </a:t>
            </a:r>
            <a:r>
              <a:rPr lang="en-US" dirty="0" err="1">
                <a:solidFill>
                  <a:srgbClr val="000000"/>
                </a:solidFill>
              </a:rPr>
              <a:t>nanopartículas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dirty="0" err="1">
                <a:solidFill>
                  <a:srgbClr val="000000"/>
                </a:solidFill>
              </a:rPr>
              <a:t>podem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apresentar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uma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grande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complexidade</a:t>
            </a:r>
            <a:r>
              <a:rPr lang="en-US" dirty="0" smtClean="0">
                <a:solidFill>
                  <a:srgbClr val="000000"/>
                </a:solidFill>
              </a:rPr>
              <a:t> de</a:t>
            </a:r>
          </a:p>
          <a:p>
            <a:pPr lvl="1" eaLnBrk="1" hangingPunct="1"/>
            <a:r>
              <a:rPr lang="pt-PT" dirty="0" smtClean="0">
                <a:solidFill>
                  <a:srgbClr val="000000"/>
                </a:solidFill>
              </a:rPr>
              <a:t>Morfologia</a:t>
            </a:r>
          </a:p>
          <a:p>
            <a:pPr lvl="1" eaLnBrk="1" hangingPunct="1"/>
            <a:r>
              <a:rPr lang="pt-PT" dirty="0" smtClean="0">
                <a:solidFill>
                  <a:srgbClr val="000000"/>
                </a:solidFill>
              </a:rPr>
              <a:t>Distribuição dos constituintes</a:t>
            </a:r>
          </a:p>
          <a:p>
            <a:pPr lvl="1" eaLnBrk="1" hangingPunct="1"/>
            <a:r>
              <a:rPr lang="pt-PT" dirty="0" err="1" smtClean="0">
                <a:solidFill>
                  <a:srgbClr val="000000"/>
                </a:solidFill>
              </a:rPr>
              <a:t>Interação</a:t>
            </a:r>
            <a:r>
              <a:rPr lang="pt-PT" dirty="0" smtClean="0">
                <a:solidFill>
                  <a:srgbClr val="000000"/>
                </a:solidFill>
              </a:rPr>
              <a:t> com solventes</a:t>
            </a:r>
          </a:p>
          <a:p>
            <a:pPr eaLnBrk="1" hangingPunct="1"/>
            <a:r>
              <a:rPr lang="pt-PT" dirty="0">
                <a:solidFill>
                  <a:srgbClr val="000000"/>
                </a:solidFill>
              </a:rPr>
              <a:t>As possibilidades de estruturação das </a:t>
            </a:r>
            <a:r>
              <a:rPr lang="pt-PT" dirty="0" smtClean="0">
                <a:solidFill>
                  <a:srgbClr val="000000"/>
                </a:solidFill>
              </a:rPr>
              <a:t>partículas e de sua dispers</a:t>
            </a:r>
            <a:r>
              <a:rPr lang="pt-PT" dirty="0" smtClean="0">
                <a:solidFill>
                  <a:srgbClr val="000000"/>
                </a:solidFill>
              </a:rPr>
              <a:t>ão em água</a:t>
            </a:r>
            <a:r>
              <a:rPr lang="pt-PT" dirty="0" smtClean="0">
                <a:solidFill>
                  <a:srgbClr val="000000"/>
                </a:solidFill>
              </a:rPr>
              <a:t> </a:t>
            </a:r>
            <a:r>
              <a:rPr lang="pt-PT" dirty="0">
                <a:solidFill>
                  <a:srgbClr val="000000"/>
                </a:solidFill>
              </a:rPr>
              <a:t>são ilimitadas mas dependem de sua estrutura em escala </a:t>
            </a:r>
            <a:r>
              <a:rPr lang="pt-PT" dirty="0" err="1" smtClean="0">
                <a:solidFill>
                  <a:srgbClr val="000000"/>
                </a:solidFill>
              </a:rPr>
              <a:t>nanométrica</a:t>
            </a:r>
            <a:r>
              <a:rPr lang="pt-PT" dirty="0" smtClean="0">
                <a:solidFill>
                  <a:srgbClr val="000000"/>
                </a:solidFill>
              </a:rPr>
              <a:t>.</a:t>
            </a:r>
          </a:p>
          <a:p>
            <a:pPr eaLnBrk="1" hangingPunct="1"/>
            <a:r>
              <a:rPr lang="pt-PT" dirty="0" smtClean="0">
                <a:solidFill>
                  <a:srgbClr val="000000"/>
                </a:solidFill>
              </a:rPr>
              <a:t>Interdepend</a:t>
            </a:r>
            <a:r>
              <a:rPr lang="pt-PT" dirty="0" smtClean="0">
                <a:solidFill>
                  <a:srgbClr val="000000"/>
                </a:solidFill>
              </a:rPr>
              <a:t>ência: a</a:t>
            </a:r>
            <a:r>
              <a:rPr lang="pt-PT" dirty="0" smtClean="0">
                <a:solidFill>
                  <a:srgbClr val="000000"/>
                </a:solidFill>
              </a:rPr>
              <a:t> estrutura</a:t>
            </a:r>
            <a:r>
              <a:rPr lang="pt-PT" dirty="0" smtClean="0">
                <a:solidFill>
                  <a:srgbClr val="000000"/>
                </a:solidFill>
              </a:rPr>
              <a:t>ção das partículas também depende das </a:t>
            </a:r>
            <a:r>
              <a:rPr lang="pt-PT" dirty="0" err="1" smtClean="0">
                <a:solidFill>
                  <a:srgbClr val="000000"/>
                </a:solidFill>
              </a:rPr>
              <a:t>interações</a:t>
            </a:r>
            <a:r>
              <a:rPr lang="pt-PT" dirty="0" smtClean="0">
                <a:solidFill>
                  <a:srgbClr val="000000"/>
                </a:solidFill>
              </a:rPr>
              <a:t> dos seus componentes com a água.</a:t>
            </a:r>
            <a:endParaRPr lang="pt-PT" dirty="0" smtClean="0">
              <a:solidFill>
                <a:srgbClr val="000000"/>
              </a:solidFill>
            </a:endParaRPr>
          </a:p>
          <a:p>
            <a:pPr eaLnBrk="1" hangingPunct="1"/>
            <a:endParaRPr lang="pt-PT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-349250"/>
            <a:ext cx="8633178" cy="2101850"/>
          </a:xfrm>
        </p:spPr>
        <p:txBody>
          <a:bodyPr/>
          <a:lstStyle/>
          <a:p>
            <a:pPr eaLnBrk="1" hangingPunct="1"/>
            <a:r>
              <a:rPr lang="pt-BR" dirty="0">
                <a:solidFill>
                  <a:schemeClr val="tx1"/>
                </a:solidFill>
              </a:rPr>
              <a:t>Colóides </a:t>
            </a:r>
            <a:r>
              <a:rPr lang="pt-BR" dirty="0" err="1">
                <a:solidFill>
                  <a:schemeClr val="tx1"/>
                </a:solidFill>
              </a:rPr>
              <a:t>liofílicos</a:t>
            </a:r>
            <a:r>
              <a:rPr lang="pt-BR" dirty="0">
                <a:solidFill>
                  <a:schemeClr val="tx1"/>
                </a:solidFill>
              </a:rPr>
              <a:t> e </a:t>
            </a:r>
            <a:r>
              <a:rPr lang="pt-BR" dirty="0" err="1">
                <a:solidFill>
                  <a:schemeClr val="tx1"/>
                </a:solidFill>
              </a:rPr>
              <a:t>liofóbicos</a:t>
            </a:r>
            <a:r>
              <a:rPr lang="pt-BR" dirty="0">
                <a:solidFill>
                  <a:schemeClr val="tx1"/>
                </a:solidFill>
              </a:rPr>
              <a:t>, hidrofílicos e hidrofóbicos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z="2400" b="1" dirty="0" smtClean="0">
                <a:latin typeface="Arial" charset="0"/>
              </a:rPr>
              <a:t>Hidrofílicos</a:t>
            </a:r>
            <a:r>
              <a:rPr lang="pt-BR" sz="2400" b="1" dirty="0">
                <a:latin typeface="Arial" charset="0"/>
              </a:rPr>
              <a:t>	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b="1" dirty="0">
                <a:latin typeface="Arial" charset="0"/>
              </a:rPr>
              <a:t>Estáveis em altas concentrações de fase dispersa	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b="1" dirty="0">
                <a:latin typeface="Arial" charset="0"/>
              </a:rPr>
              <a:t>Inalterados até I~0.1 </a:t>
            </a:r>
            <a:r>
              <a:rPr lang="pt-BR" sz="2400" b="1" dirty="0" smtClean="0">
                <a:latin typeface="Arial" charset="0"/>
              </a:rPr>
              <a:t>M</a:t>
            </a:r>
          </a:p>
          <a:p>
            <a:pPr eaLnBrk="1" hangingPunct="1">
              <a:lnSpc>
                <a:spcPct val="90000"/>
              </a:lnSpc>
            </a:pPr>
            <a:endParaRPr lang="pt-BR" sz="2400" b="1" dirty="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pt-BR" sz="2400" b="1" dirty="0" smtClean="0">
                <a:latin typeface="Arial" charset="0"/>
              </a:rPr>
              <a:t>Estáveis </a:t>
            </a:r>
            <a:r>
              <a:rPr lang="pt-BR" sz="2400" b="1" dirty="0">
                <a:latin typeface="Arial" charset="0"/>
              </a:rPr>
              <a:t>sob diálise prolongada	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b="1" dirty="0">
                <a:latin typeface="Arial" charset="0"/>
              </a:rPr>
              <a:t>Resíduo seco </a:t>
            </a:r>
            <a:r>
              <a:rPr lang="pt-BR" sz="2400" b="1" dirty="0" err="1">
                <a:latin typeface="Arial" charset="0"/>
              </a:rPr>
              <a:t>redispersa</a:t>
            </a:r>
            <a:r>
              <a:rPr lang="pt-BR" sz="2400" b="1" dirty="0">
                <a:latin typeface="Arial" charset="0"/>
              </a:rPr>
              <a:t> espontaneamente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z="2400" b="1" dirty="0" smtClean="0">
                <a:latin typeface="Arial" charset="0"/>
              </a:rPr>
              <a:t>Hidrofóbicos</a:t>
            </a:r>
            <a:r>
              <a:rPr lang="pt-BR" sz="2400" b="1" dirty="0">
                <a:latin typeface="Arial" charset="0"/>
              </a:rPr>
              <a:t>	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b="1" dirty="0">
                <a:latin typeface="Arial" charset="0"/>
              </a:rPr>
              <a:t>Só são estáveis em pequenas concentrações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b="1" dirty="0">
                <a:latin typeface="Arial" charset="0"/>
              </a:rPr>
              <a:t>Precipitados por eletrólitos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b="1" dirty="0">
                <a:latin typeface="Arial" charset="0"/>
              </a:rPr>
              <a:t> Instáveis sob diálise prolongada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b="1" dirty="0">
                <a:latin typeface="Arial" charset="0"/>
              </a:rPr>
              <a:t>Irreversivelmente coagulados por secagem</a:t>
            </a:r>
            <a:r>
              <a:rPr lang="pt-BR" b="1" dirty="0">
                <a:latin typeface="Arial" charset="0"/>
              </a:rPr>
              <a:t> 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Exerc</a:t>
            </a:r>
            <a:r>
              <a:rPr lang="en-US" dirty="0" err="1" smtClean="0"/>
              <a:t>ícios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Encontre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literatura</a:t>
            </a:r>
            <a:r>
              <a:rPr lang="en-US" dirty="0" smtClean="0"/>
              <a:t> dados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mostrem</a:t>
            </a:r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efeito</a:t>
            </a:r>
            <a:r>
              <a:rPr lang="en-US" dirty="0" smtClean="0"/>
              <a:t> de um </a:t>
            </a:r>
            <a:r>
              <a:rPr lang="en-US" dirty="0" err="1" smtClean="0"/>
              <a:t>tensoativo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de um </a:t>
            </a:r>
            <a:r>
              <a:rPr lang="en-US" dirty="0" err="1" smtClean="0"/>
              <a:t>pol</a:t>
            </a:r>
            <a:r>
              <a:rPr lang="en-US" dirty="0" err="1" smtClean="0"/>
              <a:t>ímero</a:t>
            </a:r>
            <a:r>
              <a:rPr lang="en-US" dirty="0" smtClean="0"/>
              <a:t> </a:t>
            </a:r>
            <a:r>
              <a:rPr lang="en-US" dirty="0" err="1" smtClean="0"/>
              <a:t>sobre</a:t>
            </a:r>
            <a:r>
              <a:rPr lang="en-US" dirty="0" smtClean="0"/>
              <a:t> a </a:t>
            </a:r>
            <a:r>
              <a:rPr lang="en-US" dirty="0" err="1" smtClean="0"/>
              <a:t>estabilidade</a:t>
            </a:r>
            <a:r>
              <a:rPr lang="en-US" dirty="0" smtClean="0"/>
              <a:t> de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dispersão</a:t>
            </a:r>
            <a:r>
              <a:rPr lang="en-US" dirty="0" smtClean="0"/>
              <a:t> de </a:t>
            </a:r>
            <a:r>
              <a:rPr lang="en-US" dirty="0" err="1" smtClean="0"/>
              <a:t>partículas</a:t>
            </a:r>
            <a:r>
              <a:rPr lang="en-US" dirty="0" smtClean="0"/>
              <a:t> de um </a:t>
            </a:r>
            <a:r>
              <a:rPr lang="en-US" dirty="0" err="1" smtClean="0"/>
              <a:t>composto</a:t>
            </a:r>
            <a:r>
              <a:rPr lang="en-US" dirty="0" smtClean="0"/>
              <a:t> </a:t>
            </a:r>
            <a:r>
              <a:rPr lang="en-US" dirty="0" err="1" smtClean="0"/>
              <a:t>inorgânico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Localize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patente</a:t>
            </a:r>
            <a:r>
              <a:rPr lang="en-US" dirty="0" smtClean="0"/>
              <a:t> </a:t>
            </a:r>
            <a:r>
              <a:rPr lang="en-US" dirty="0" err="1" smtClean="0"/>
              <a:t>relativa</a:t>
            </a:r>
            <a:r>
              <a:rPr lang="en-US" dirty="0" smtClean="0"/>
              <a:t> a </a:t>
            </a:r>
            <a:r>
              <a:rPr lang="en-US" dirty="0" err="1" smtClean="0"/>
              <a:t>dispersões</a:t>
            </a:r>
            <a:r>
              <a:rPr lang="en-US" dirty="0" smtClean="0"/>
              <a:t> </a:t>
            </a:r>
            <a:r>
              <a:rPr lang="en-US" dirty="0" err="1" smtClean="0"/>
              <a:t>aquosas</a:t>
            </a:r>
            <a:r>
              <a:rPr lang="en-US" dirty="0" smtClean="0"/>
              <a:t> (aqueous dispersions), dos </a:t>
            </a:r>
            <a:r>
              <a:rPr lang="en-US" dirty="0" err="1" smtClean="0"/>
              <a:t>últimos</a:t>
            </a:r>
            <a:r>
              <a:rPr lang="en-US" dirty="0" smtClean="0"/>
              <a:t> </a:t>
            </a:r>
            <a:r>
              <a:rPr lang="en-US" dirty="0" err="1" smtClean="0"/>
              <a:t>cinco</a:t>
            </a:r>
            <a:r>
              <a:rPr lang="en-US" dirty="0" smtClean="0"/>
              <a:t> </a:t>
            </a:r>
            <a:r>
              <a:rPr lang="en-US" dirty="0" err="1" smtClean="0"/>
              <a:t>anos</a:t>
            </a:r>
            <a:r>
              <a:rPr lang="en-US" dirty="0" smtClean="0"/>
              <a:t>. </a:t>
            </a:r>
            <a:r>
              <a:rPr lang="en-US" dirty="0" err="1" smtClean="0"/>
              <a:t>Identifique</a:t>
            </a:r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produto</a:t>
            </a:r>
            <a:r>
              <a:rPr lang="en-US" dirty="0" smtClean="0"/>
              <a:t>, </a:t>
            </a:r>
            <a:r>
              <a:rPr lang="en-US" dirty="0" err="1" smtClean="0"/>
              <a:t>informe</a:t>
            </a:r>
            <a:r>
              <a:rPr lang="en-US" dirty="0" smtClean="0"/>
              <a:t> </a:t>
            </a:r>
            <a:r>
              <a:rPr lang="en-US" dirty="0" err="1" smtClean="0"/>
              <a:t>sobre</a:t>
            </a:r>
            <a:r>
              <a:rPr lang="en-US" dirty="0" smtClean="0"/>
              <a:t> a </a:t>
            </a:r>
            <a:r>
              <a:rPr lang="en-US" dirty="0" err="1" smtClean="0"/>
              <a:t>sua</a:t>
            </a:r>
            <a:r>
              <a:rPr lang="en-US" dirty="0" smtClean="0"/>
              <a:t> </a:t>
            </a:r>
            <a:r>
              <a:rPr lang="en-US" dirty="0" err="1" smtClean="0"/>
              <a:t>composição</a:t>
            </a:r>
            <a:r>
              <a:rPr lang="en-US" dirty="0" smtClean="0"/>
              <a:t> </a:t>
            </a:r>
            <a:r>
              <a:rPr lang="en-US" dirty="0" err="1" smtClean="0"/>
              <a:t>química</a:t>
            </a:r>
            <a:r>
              <a:rPr lang="en-US" dirty="0" smtClean="0"/>
              <a:t> </a:t>
            </a:r>
            <a:r>
              <a:rPr lang="en-US" dirty="0" err="1" smtClean="0"/>
              <a:t>e</a:t>
            </a:r>
            <a:r>
              <a:rPr lang="en-US" dirty="0" smtClean="0"/>
              <a:t> </a:t>
            </a:r>
            <a:r>
              <a:rPr lang="en-US" dirty="0" err="1" smtClean="0"/>
              <a:t>estrutura</a:t>
            </a:r>
            <a:r>
              <a:rPr lang="en-US" dirty="0" smtClean="0"/>
              <a:t>. </a:t>
            </a:r>
            <a:r>
              <a:rPr lang="en-US" dirty="0" err="1" smtClean="0"/>
              <a:t>Quais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suas</a:t>
            </a:r>
            <a:r>
              <a:rPr lang="en-US" dirty="0" smtClean="0"/>
              <a:t> </a:t>
            </a:r>
            <a:r>
              <a:rPr lang="en-US" dirty="0" err="1" smtClean="0"/>
              <a:t>aplicações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54113" y="649288"/>
            <a:ext cx="7772400" cy="9509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pt-BR" sz="3600" b="1">
                <a:solidFill>
                  <a:srgbClr val="000000"/>
                </a:solidFill>
              </a:rPr>
              <a:t>Colóides liofílicos e liofóbicos, </a:t>
            </a:r>
            <a:r>
              <a:rPr lang="pt-BR" sz="3600" b="1" i="1">
                <a:solidFill>
                  <a:srgbClr val="000000"/>
                </a:solidFill>
              </a:rPr>
              <a:t>continuação</a:t>
            </a:r>
            <a:endParaRPr lang="pt-BR">
              <a:solidFill>
                <a:srgbClr val="000000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pt-BR" sz="2400" b="1">
                <a:solidFill>
                  <a:srgbClr val="000000"/>
                </a:solidFill>
                <a:latin typeface="Arial" charset="0"/>
              </a:rPr>
              <a:t>Liofílicos	</a:t>
            </a:r>
          </a:p>
          <a:p>
            <a:pPr eaLnBrk="1" hangingPunct="1"/>
            <a:r>
              <a:rPr lang="pt-BR" sz="2400" b="1">
                <a:solidFill>
                  <a:srgbClr val="000000"/>
                </a:solidFill>
                <a:latin typeface="Arial" charset="0"/>
              </a:rPr>
              <a:t>Coagulação produz um gel	</a:t>
            </a:r>
          </a:p>
          <a:p>
            <a:pPr eaLnBrk="1" hangingPunct="1"/>
            <a:endParaRPr lang="pt-BR" sz="2400" b="1">
              <a:solidFill>
                <a:srgbClr val="000000"/>
              </a:solidFill>
              <a:latin typeface="Arial" charset="0"/>
            </a:endParaRPr>
          </a:p>
          <a:p>
            <a:pPr eaLnBrk="1" hangingPunct="1"/>
            <a:r>
              <a:rPr lang="pt-BR" sz="2400" b="1">
                <a:solidFill>
                  <a:srgbClr val="000000"/>
                </a:solidFill>
                <a:latin typeface="Arial" charset="0"/>
              </a:rPr>
              <a:t>Efeito Tyndall pequeno</a:t>
            </a:r>
          </a:p>
          <a:p>
            <a:pPr eaLnBrk="1" hangingPunct="1"/>
            <a:endParaRPr lang="pt-BR" sz="2400" b="1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buFontTx/>
              <a:buChar char="·"/>
            </a:pPr>
            <a:r>
              <a:rPr lang="pt-BR" sz="2400" b="1">
                <a:solidFill>
                  <a:srgbClr val="000000"/>
                </a:solidFill>
                <a:latin typeface="Symbol" charset="2"/>
              </a:rPr>
              <a:t>g</a:t>
            </a:r>
            <a:r>
              <a:rPr lang="pt-BR" sz="2400" b="1">
                <a:solidFill>
                  <a:srgbClr val="000000"/>
                </a:solidFill>
                <a:latin typeface="Arial" charset="0"/>
              </a:rPr>
              <a:t> menor que o do meio	</a:t>
            </a:r>
          </a:p>
          <a:p>
            <a:pPr eaLnBrk="1" hangingPunct="1"/>
            <a:endParaRPr lang="pt-BR">
              <a:solidFill>
                <a:srgbClr val="000000"/>
              </a:solidFill>
            </a:endParaRPr>
          </a:p>
          <a:p>
            <a:pPr eaLnBrk="1" hangingPunct="1"/>
            <a:endParaRPr lang="pt-BR">
              <a:solidFill>
                <a:srgbClr val="000000"/>
              </a:solidFill>
            </a:endParaRP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pt-BR" sz="2400" b="1">
                <a:solidFill>
                  <a:srgbClr val="000000"/>
                </a:solidFill>
                <a:latin typeface="Arial" charset="0"/>
              </a:rPr>
              <a:t>Liofóbicos	</a:t>
            </a:r>
          </a:p>
          <a:p>
            <a:pPr eaLnBrk="1" hangingPunct="1"/>
            <a:r>
              <a:rPr lang="pt-BR" sz="2400" b="1">
                <a:solidFill>
                  <a:srgbClr val="000000"/>
                </a:solidFill>
                <a:latin typeface="Arial" charset="0"/>
              </a:rPr>
              <a:t>Coagulação forma grânulos de forma definida	</a:t>
            </a:r>
          </a:p>
          <a:p>
            <a:pPr eaLnBrk="1" hangingPunct="1"/>
            <a:r>
              <a:rPr lang="pt-BR" sz="2400" b="1">
                <a:solidFill>
                  <a:srgbClr val="000000"/>
                </a:solidFill>
                <a:latin typeface="Arial" charset="0"/>
              </a:rPr>
              <a:t>Efeito Tyndall acentuado</a:t>
            </a:r>
          </a:p>
          <a:p>
            <a:pPr eaLnBrk="1" hangingPunct="1">
              <a:buFontTx/>
              <a:buNone/>
            </a:pPr>
            <a:r>
              <a:rPr lang="pt-BR" sz="2400" b="1">
                <a:solidFill>
                  <a:srgbClr val="000000"/>
                </a:solidFill>
                <a:latin typeface="Arial" charset="0"/>
              </a:rPr>
              <a:t>	</a:t>
            </a:r>
          </a:p>
          <a:p>
            <a:pPr eaLnBrk="1" hangingPunct="1">
              <a:buFontTx/>
              <a:buChar char="·"/>
            </a:pPr>
            <a:r>
              <a:rPr lang="pt-BR" sz="2400" b="1">
                <a:solidFill>
                  <a:srgbClr val="000000"/>
                </a:solidFill>
                <a:latin typeface="Symbol" charset="2"/>
              </a:rPr>
              <a:t>g </a:t>
            </a:r>
            <a:r>
              <a:rPr lang="pt-BR" sz="2400" b="1">
                <a:solidFill>
                  <a:srgbClr val="000000"/>
                </a:solidFill>
                <a:latin typeface="Arial" charset="0"/>
              </a:rPr>
              <a:t> pouco alterado, com relação ao solvente</a:t>
            </a:r>
            <a:r>
              <a:rPr lang="pt-BR" sz="2400">
                <a:solidFill>
                  <a:srgbClr val="000000"/>
                </a:solidFill>
                <a:latin typeface="Arial" charset="0"/>
              </a:rPr>
              <a:t>	</a:t>
            </a:r>
          </a:p>
          <a:p>
            <a:pPr eaLnBrk="1" hangingPunct="1"/>
            <a:endParaRPr lang="pt-BR">
              <a:solidFill>
                <a:srgbClr val="000000"/>
              </a:solidFill>
              <a:latin typeface="Arial" charset="0"/>
            </a:endParaRPr>
          </a:p>
          <a:p>
            <a:pPr eaLnBrk="1" hangingPunct="1"/>
            <a:endParaRPr lang="pt-BR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-168275"/>
            <a:ext cx="7467600" cy="1920875"/>
          </a:xfrm>
        </p:spPr>
        <p:txBody>
          <a:bodyPr/>
          <a:lstStyle/>
          <a:p>
            <a:pPr eaLnBrk="1" hangingPunct="1"/>
            <a:r>
              <a:rPr lang="pt-BR" sz="4000" b="1">
                <a:solidFill>
                  <a:srgbClr val="000000"/>
                </a:solidFill>
              </a:rPr>
              <a:t>O que há de comum entre colóides liofílicos e liofóbicos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90600" y="1981200"/>
            <a:ext cx="6781800" cy="3810000"/>
          </a:xfrm>
        </p:spPr>
        <p:txBody>
          <a:bodyPr/>
          <a:lstStyle/>
          <a:p>
            <a:pPr algn="just" eaLnBrk="1" hangingPunct="1">
              <a:spcAft>
                <a:spcPts val="600"/>
              </a:spcAft>
            </a:pPr>
            <a:r>
              <a:rPr lang="pt-BR" b="1">
                <a:solidFill>
                  <a:srgbClr val="000000"/>
                </a:solidFill>
              </a:rPr>
              <a:t>Um conjunto de propriedades cinéticas, ópticas, elétricas e coligativas, diferentes das propriedades das soluções de íons ou moléculas discretos (ou micromoléculas)</a:t>
            </a:r>
          </a:p>
          <a:p>
            <a:pPr algn="just" eaLnBrk="1" hangingPunct="1">
              <a:spcAft>
                <a:spcPts val="600"/>
              </a:spcAft>
            </a:pPr>
            <a:endParaRPr lang="pt-BR" b="1">
              <a:solidFill>
                <a:srgbClr val="000000"/>
              </a:solidFill>
            </a:endParaRPr>
          </a:p>
          <a:p>
            <a:pPr algn="just" eaLnBrk="1" hangingPunct="1">
              <a:spcAft>
                <a:spcPts val="600"/>
              </a:spcAft>
            </a:pPr>
            <a:r>
              <a:rPr lang="pt-BR" b="1">
                <a:solidFill>
                  <a:srgbClr val="000000"/>
                </a:solidFill>
              </a:rPr>
              <a:t>Compartilham técnicas de sedimentação, de espalhamento de luz, eletrocinéticas</a:t>
            </a:r>
            <a:r>
              <a:rPr lang="pt-BR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>
                <a:solidFill>
                  <a:srgbClr val="000000"/>
                </a:solidFill>
              </a:rPr>
              <a:t>Estabilidade</a:t>
            </a:r>
            <a:endParaRPr lang="pt-BR" dirty="0">
              <a:solidFill>
                <a:srgbClr val="000000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  <a:spcAft>
                <a:spcPts val="600"/>
              </a:spcAft>
            </a:pPr>
            <a:endParaRPr lang="pt-BR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pt-BR" dirty="0">
              <a:solidFill>
                <a:srgbClr val="0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56899"/>
            <a:ext cx="4040188" cy="43692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pt-BR" b="1" dirty="0" smtClean="0">
                <a:solidFill>
                  <a:srgbClr val="000000"/>
                </a:solidFill>
              </a:rPr>
              <a:t>Sistemas coloidais hidrofílicos s</a:t>
            </a:r>
            <a:r>
              <a:rPr lang="pt-BR" b="1" dirty="0" smtClean="0">
                <a:solidFill>
                  <a:srgbClr val="000000"/>
                </a:solidFill>
              </a:rPr>
              <a:t>ão</a:t>
            </a:r>
            <a:r>
              <a:rPr lang="pt-BR" b="1" dirty="0" smtClean="0">
                <a:solidFill>
                  <a:srgbClr val="000000"/>
                </a:solidFill>
              </a:rPr>
              <a:t> </a:t>
            </a:r>
            <a:r>
              <a:rPr lang="pt-BR" b="1" i="1" dirty="0" smtClean="0">
                <a:solidFill>
                  <a:srgbClr val="000000"/>
                </a:solidFill>
              </a:rPr>
              <a:t>termodinamicamente est</a:t>
            </a:r>
            <a:r>
              <a:rPr lang="pt-BR" b="1" i="1" dirty="0" smtClean="0">
                <a:solidFill>
                  <a:srgbClr val="000000"/>
                </a:solidFill>
              </a:rPr>
              <a:t>áveis</a:t>
            </a:r>
            <a:r>
              <a:rPr lang="pt-BR" b="1" dirty="0" smtClean="0">
                <a:solidFill>
                  <a:srgbClr val="000000"/>
                </a:solidFill>
              </a:rPr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pt-BR" b="1" dirty="0" smtClean="0">
                <a:solidFill>
                  <a:srgbClr val="000000"/>
                </a:solidFill>
              </a:rPr>
              <a:t>As soluções representam um estado de G mínimo, com relação aos componentes separados.</a:t>
            </a:r>
            <a:endParaRPr lang="pt-BR" b="1" dirty="0" smtClean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56899"/>
            <a:ext cx="4041775" cy="436926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pt-BR" b="1" dirty="0">
                <a:solidFill>
                  <a:srgbClr val="000000"/>
                </a:solidFill>
              </a:rPr>
              <a:t>Sistemas coloidais hidrofóbicos são termodinamicamente </a:t>
            </a:r>
            <a:r>
              <a:rPr lang="pt-BR" b="1" dirty="0" smtClean="0">
                <a:solidFill>
                  <a:srgbClr val="000000"/>
                </a:solidFill>
              </a:rPr>
              <a:t>instáveis.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pt-BR" b="1" dirty="0" smtClean="0">
                <a:solidFill>
                  <a:srgbClr val="000000"/>
                </a:solidFill>
              </a:rPr>
              <a:t>T</a:t>
            </a:r>
            <a:r>
              <a:rPr lang="pt-BR" b="1" dirty="0" smtClean="0">
                <a:solidFill>
                  <a:srgbClr val="000000"/>
                </a:solidFill>
              </a:rPr>
              <a:t>êm </a:t>
            </a:r>
            <a:r>
              <a:rPr lang="pt-BR" b="1" dirty="0" smtClean="0">
                <a:solidFill>
                  <a:srgbClr val="000000"/>
                </a:solidFill>
              </a:rPr>
              <a:t>apenas </a:t>
            </a:r>
            <a:r>
              <a:rPr lang="pt-BR" b="1" dirty="0">
                <a:solidFill>
                  <a:srgbClr val="000000"/>
                </a:solidFill>
              </a:rPr>
              <a:t>uma “estabilidade coloidal”, aparente e de natureza </a:t>
            </a:r>
            <a:r>
              <a:rPr lang="pt-BR" b="1" dirty="0" smtClean="0">
                <a:solidFill>
                  <a:srgbClr val="000000"/>
                </a:solidFill>
              </a:rPr>
              <a:t>cinética.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pt-BR" b="1" dirty="0" smtClean="0">
                <a:solidFill>
                  <a:srgbClr val="000000"/>
                </a:solidFill>
              </a:rPr>
              <a:t>Transformam</a:t>
            </a:r>
            <a:r>
              <a:rPr lang="pt-BR" b="1" dirty="0">
                <a:solidFill>
                  <a:srgbClr val="000000"/>
                </a:solidFill>
              </a:rPr>
              <a:t>-se com suficiente lentidão para parecerem estáveis na escala de tempo dos processos de fabricação, armazenamento e uso. </a:t>
            </a:r>
            <a:endParaRPr lang="pt-BR" b="1" dirty="0">
              <a:solidFill>
                <a:srgbClr val="00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36525"/>
            <a:ext cx="7467600" cy="1311275"/>
          </a:xfrm>
        </p:spPr>
        <p:txBody>
          <a:bodyPr/>
          <a:lstStyle/>
          <a:p>
            <a:pPr eaLnBrk="1" hangingPunct="1"/>
            <a:r>
              <a:rPr lang="pt-BR" sz="4000" b="1" i="1">
                <a:solidFill>
                  <a:srgbClr val="000000"/>
                </a:solidFill>
              </a:rPr>
              <a:t>Que seja eterno enquanto dure...</a:t>
            </a:r>
            <a:endParaRPr lang="pt-BR" sz="4000" i="1">
              <a:solidFill>
                <a:srgbClr val="000000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6477000" cy="4572000"/>
          </a:xfrm>
        </p:spPr>
        <p:txBody>
          <a:bodyPr/>
          <a:lstStyle/>
          <a:p>
            <a:pPr eaLnBrk="1" hangingPunct="1"/>
            <a:r>
              <a:rPr lang="pt-BR" sz="2800" b="1">
                <a:solidFill>
                  <a:srgbClr val="000000"/>
                </a:solidFill>
              </a:rPr>
              <a:t>Muitos sistemas coloidais devem mostrar, em </a:t>
            </a:r>
            <a:r>
              <a:rPr lang="pt-BR" sz="2800" b="1" i="1">
                <a:solidFill>
                  <a:srgbClr val="000000"/>
                </a:solidFill>
              </a:rPr>
              <a:t>diferentes momentos do seu</a:t>
            </a:r>
            <a:r>
              <a:rPr lang="pt-BR" sz="2800" b="1">
                <a:solidFill>
                  <a:srgbClr val="000000"/>
                </a:solidFill>
              </a:rPr>
              <a:t> </a:t>
            </a:r>
            <a:r>
              <a:rPr lang="pt-BR" sz="2800" b="1" i="1">
                <a:solidFill>
                  <a:srgbClr val="000000"/>
                </a:solidFill>
              </a:rPr>
              <a:t>ciclo de vida</a:t>
            </a:r>
            <a:r>
              <a:rPr lang="pt-BR" sz="2800" b="1">
                <a:solidFill>
                  <a:srgbClr val="000000"/>
                </a:solidFill>
              </a:rPr>
              <a:t>, </a:t>
            </a:r>
            <a:r>
              <a:rPr lang="pt-BR" sz="2800" b="1" i="1">
                <a:solidFill>
                  <a:srgbClr val="000000"/>
                </a:solidFill>
              </a:rPr>
              <a:t>tendências opostas</a:t>
            </a:r>
            <a:r>
              <a:rPr lang="pt-BR" sz="2800" b="1">
                <a:solidFill>
                  <a:srgbClr val="000000"/>
                </a:solidFill>
              </a:rPr>
              <a:t>:</a:t>
            </a:r>
          </a:p>
          <a:p>
            <a:pPr eaLnBrk="1" hangingPunct="1"/>
            <a:r>
              <a:rPr lang="pt-BR" sz="2800" b="1">
                <a:solidFill>
                  <a:srgbClr val="000000"/>
                </a:solidFill>
              </a:rPr>
              <a:t>em alguns momentos, devem ser muito </a:t>
            </a:r>
            <a:r>
              <a:rPr lang="pt-BR" sz="2800" b="1" i="1">
                <a:solidFill>
                  <a:srgbClr val="000000"/>
                </a:solidFill>
              </a:rPr>
              <a:t>estáveis</a:t>
            </a:r>
            <a:r>
              <a:rPr lang="pt-BR" sz="2800" b="1">
                <a:solidFill>
                  <a:srgbClr val="000000"/>
                </a:solidFill>
              </a:rPr>
              <a:t>; </a:t>
            </a:r>
          </a:p>
          <a:p>
            <a:pPr eaLnBrk="1" hangingPunct="1"/>
            <a:r>
              <a:rPr lang="pt-BR" sz="2800" b="1">
                <a:solidFill>
                  <a:srgbClr val="000000"/>
                </a:solidFill>
              </a:rPr>
              <a:t>em outros, é </a:t>
            </a:r>
            <a:r>
              <a:rPr lang="pt-BR" sz="2800" b="1" i="1">
                <a:solidFill>
                  <a:srgbClr val="000000"/>
                </a:solidFill>
              </a:rPr>
              <a:t>desejável</a:t>
            </a:r>
            <a:r>
              <a:rPr lang="pt-BR" sz="2800" b="1">
                <a:solidFill>
                  <a:srgbClr val="000000"/>
                </a:solidFill>
              </a:rPr>
              <a:t> que as partículas se </a:t>
            </a:r>
            <a:r>
              <a:rPr lang="pt-BR" sz="2800" b="1" i="1">
                <a:solidFill>
                  <a:srgbClr val="000000"/>
                </a:solidFill>
              </a:rPr>
              <a:t>agreguem</a:t>
            </a:r>
            <a:r>
              <a:rPr lang="pt-BR" sz="2800" b="1">
                <a:solidFill>
                  <a:srgbClr val="000000"/>
                </a:solidFill>
              </a:rPr>
              <a:t> muito rapidamente. </a:t>
            </a:r>
          </a:p>
          <a:p>
            <a:pPr eaLnBrk="1" hangingPunct="1"/>
            <a:r>
              <a:rPr lang="pt-BR" sz="2800" b="1">
                <a:solidFill>
                  <a:srgbClr val="000000"/>
                </a:solidFill>
              </a:rPr>
              <a:t>Exemplos: tinta látex, emulsionantes de petróleo.</a:t>
            </a:r>
            <a:endParaRPr lang="pt-BR" sz="28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533400"/>
            <a:ext cx="7772400" cy="6080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pt-BR">
                <a:solidFill>
                  <a:srgbClr val="000000"/>
                </a:solidFill>
              </a:rPr>
              <a:t>Emulsões O/A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86200" y="1828800"/>
            <a:ext cx="48006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pt-BR" b="1">
                <a:solidFill>
                  <a:srgbClr val="000000"/>
                </a:solidFill>
              </a:rPr>
              <a:t>	</a:t>
            </a:r>
            <a:r>
              <a:rPr lang="pt-BR" b="1" i="1">
                <a:solidFill>
                  <a:srgbClr val="000000"/>
                </a:solidFill>
              </a:rPr>
              <a:t>Termodinamicamente instáveis.</a:t>
            </a:r>
            <a:r>
              <a:rPr lang="pt-BR" b="1">
                <a:solidFill>
                  <a:srgbClr val="000000"/>
                </a:solidFill>
              </a:rPr>
              <a:t> As gotas de óleo tendem a coalescer, porque a tensão interfacial é positiva.</a:t>
            </a:r>
          </a:p>
          <a:p>
            <a:pPr eaLnBrk="1" hangingPunct="1">
              <a:buFontTx/>
              <a:buNone/>
            </a:pPr>
            <a:r>
              <a:rPr lang="pt-BR" b="1">
                <a:solidFill>
                  <a:srgbClr val="000000"/>
                </a:solidFill>
              </a:rPr>
              <a:t>	A redução da área é um processo espontâneo.</a:t>
            </a:r>
            <a:endParaRPr lang="pt-BR">
              <a:solidFill>
                <a:srgbClr val="000000"/>
              </a:solidFill>
            </a:endParaRPr>
          </a:p>
        </p:txBody>
      </p:sp>
      <p:sp>
        <p:nvSpPr>
          <p:cNvPr id="25604" name="AutoShape 51"/>
          <p:cNvSpPr>
            <a:spLocks noChangeArrowheads="1"/>
          </p:cNvSpPr>
          <p:nvPr/>
        </p:nvSpPr>
        <p:spPr bwMode="auto">
          <a:xfrm rot="6291048">
            <a:off x="990600" y="1447800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5" name="AutoShape 52"/>
          <p:cNvSpPr>
            <a:spLocks noChangeArrowheads="1"/>
          </p:cNvSpPr>
          <p:nvPr/>
        </p:nvSpPr>
        <p:spPr bwMode="auto">
          <a:xfrm rot="-4701669">
            <a:off x="1219200" y="2514600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6" name="AutoShape 53"/>
          <p:cNvSpPr>
            <a:spLocks noChangeArrowheads="1"/>
          </p:cNvSpPr>
          <p:nvPr/>
        </p:nvSpPr>
        <p:spPr bwMode="auto">
          <a:xfrm rot="-9648316">
            <a:off x="1371600" y="2209800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7" name="AutoShape 54"/>
          <p:cNvSpPr>
            <a:spLocks noChangeArrowheads="1"/>
          </p:cNvSpPr>
          <p:nvPr/>
        </p:nvSpPr>
        <p:spPr bwMode="auto">
          <a:xfrm rot="-2043670">
            <a:off x="533400" y="2209800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8" name="AutoShape 55"/>
          <p:cNvSpPr>
            <a:spLocks noChangeArrowheads="1"/>
          </p:cNvSpPr>
          <p:nvPr/>
        </p:nvSpPr>
        <p:spPr bwMode="auto">
          <a:xfrm rot="10055326">
            <a:off x="1447800" y="1752600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9" name="AutoShape 56"/>
          <p:cNvSpPr>
            <a:spLocks noChangeArrowheads="1"/>
          </p:cNvSpPr>
          <p:nvPr/>
        </p:nvSpPr>
        <p:spPr bwMode="auto">
          <a:xfrm rot="-1701255">
            <a:off x="838200" y="2438400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0" name="AutoShape 57"/>
          <p:cNvSpPr>
            <a:spLocks noChangeArrowheads="1"/>
          </p:cNvSpPr>
          <p:nvPr/>
        </p:nvSpPr>
        <p:spPr bwMode="auto">
          <a:xfrm rot="3769328">
            <a:off x="609600" y="1600200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 rot="17180110">
            <a:off x="1524000" y="2667000"/>
            <a:ext cx="1143000" cy="1371600"/>
            <a:chOff x="1296" y="1872"/>
            <a:chExt cx="720" cy="864"/>
          </a:xfrm>
        </p:grpSpPr>
        <p:sp>
          <p:nvSpPr>
            <p:cNvPr id="25652" name="Oval 6"/>
            <p:cNvSpPr>
              <a:spLocks noChangeArrowheads="1"/>
            </p:cNvSpPr>
            <p:nvPr/>
          </p:nvSpPr>
          <p:spPr bwMode="auto">
            <a:xfrm>
              <a:off x="1392" y="2016"/>
              <a:ext cx="576" cy="57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3" name="AutoShape 7"/>
            <p:cNvSpPr>
              <a:spLocks noChangeArrowheads="1"/>
            </p:cNvSpPr>
            <p:nvPr/>
          </p:nvSpPr>
          <p:spPr bwMode="auto">
            <a:xfrm rot="5297256">
              <a:off x="1584" y="1920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4" name="AutoShape 8"/>
            <p:cNvSpPr>
              <a:spLocks noChangeArrowheads="1"/>
            </p:cNvSpPr>
            <p:nvPr/>
          </p:nvSpPr>
          <p:spPr bwMode="auto">
            <a:xfrm rot="-6913862">
              <a:off x="1728" y="2592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5" name="AutoShape 9"/>
            <p:cNvSpPr>
              <a:spLocks noChangeArrowheads="1"/>
            </p:cNvSpPr>
            <p:nvPr/>
          </p:nvSpPr>
          <p:spPr bwMode="auto">
            <a:xfrm rot="-7990163">
              <a:off x="1824" y="2400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6" name="AutoShape 10"/>
            <p:cNvSpPr>
              <a:spLocks noChangeArrowheads="1"/>
            </p:cNvSpPr>
            <p:nvPr/>
          </p:nvSpPr>
          <p:spPr bwMode="auto">
            <a:xfrm rot="-1766927">
              <a:off x="1296" y="2400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7" name="AutoShape 11"/>
            <p:cNvSpPr>
              <a:spLocks noChangeArrowheads="1"/>
            </p:cNvSpPr>
            <p:nvPr/>
          </p:nvSpPr>
          <p:spPr bwMode="auto">
            <a:xfrm rot="7843131">
              <a:off x="1872" y="2112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8" name="AutoShape 12"/>
            <p:cNvSpPr>
              <a:spLocks noChangeArrowheads="1"/>
            </p:cNvSpPr>
            <p:nvPr/>
          </p:nvSpPr>
          <p:spPr bwMode="auto">
            <a:xfrm rot="-3913449">
              <a:off x="1488" y="25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9" name="AutoShape 13"/>
            <p:cNvSpPr>
              <a:spLocks noChangeArrowheads="1"/>
            </p:cNvSpPr>
            <p:nvPr/>
          </p:nvSpPr>
          <p:spPr bwMode="auto">
            <a:xfrm rot="2822725">
              <a:off x="1344" y="2016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 rot="10219124">
            <a:off x="2743200" y="1905000"/>
            <a:ext cx="1143000" cy="1371600"/>
            <a:chOff x="1296" y="1872"/>
            <a:chExt cx="720" cy="864"/>
          </a:xfrm>
        </p:grpSpPr>
        <p:sp>
          <p:nvSpPr>
            <p:cNvPr id="25644" name="Oval 15"/>
            <p:cNvSpPr>
              <a:spLocks noChangeArrowheads="1"/>
            </p:cNvSpPr>
            <p:nvPr/>
          </p:nvSpPr>
          <p:spPr bwMode="auto">
            <a:xfrm>
              <a:off x="1392" y="2016"/>
              <a:ext cx="576" cy="57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5" name="AutoShape 16"/>
            <p:cNvSpPr>
              <a:spLocks noChangeArrowheads="1"/>
            </p:cNvSpPr>
            <p:nvPr/>
          </p:nvSpPr>
          <p:spPr bwMode="auto">
            <a:xfrm rot="5297256">
              <a:off x="1584" y="1920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6" name="AutoShape 17"/>
            <p:cNvSpPr>
              <a:spLocks noChangeArrowheads="1"/>
            </p:cNvSpPr>
            <p:nvPr/>
          </p:nvSpPr>
          <p:spPr bwMode="auto">
            <a:xfrm rot="-6913862">
              <a:off x="1728" y="2592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7" name="AutoShape 18"/>
            <p:cNvSpPr>
              <a:spLocks noChangeArrowheads="1"/>
            </p:cNvSpPr>
            <p:nvPr/>
          </p:nvSpPr>
          <p:spPr bwMode="auto">
            <a:xfrm rot="-7990163">
              <a:off x="1824" y="2400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8" name="AutoShape 19"/>
            <p:cNvSpPr>
              <a:spLocks noChangeArrowheads="1"/>
            </p:cNvSpPr>
            <p:nvPr/>
          </p:nvSpPr>
          <p:spPr bwMode="auto">
            <a:xfrm rot="-1766927">
              <a:off x="1296" y="2400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9" name="AutoShape 20"/>
            <p:cNvSpPr>
              <a:spLocks noChangeArrowheads="1"/>
            </p:cNvSpPr>
            <p:nvPr/>
          </p:nvSpPr>
          <p:spPr bwMode="auto">
            <a:xfrm rot="7843131">
              <a:off x="1872" y="2112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0" name="AutoShape 21"/>
            <p:cNvSpPr>
              <a:spLocks noChangeArrowheads="1"/>
            </p:cNvSpPr>
            <p:nvPr/>
          </p:nvSpPr>
          <p:spPr bwMode="auto">
            <a:xfrm rot="-3913449">
              <a:off x="1488" y="25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1" name="AutoShape 22"/>
            <p:cNvSpPr>
              <a:spLocks noChangeArrowheads="1"/>
            </p:cNvSpPr>
            <p:nvPr/>
          </p:nvSpPr>
          <p:spPr bwMode="auto">
            <a:xfrm rot="2822725">
              <a:off x="1344" y="2016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 rot="9589671">
            <a:off x="762000" y="4114800"/>
            <a:ext cx="1143000" cy="1371600"/>
            <a:chOff x="1296" y="1872"/>
            <a:chExt cx="720" cy="864"/>
          </a:xfrm>
        </p:grpSpPr>
        <p:sp>
          <p:nvSpPr>
            <p:cNvPr id="25636" name="Oval 24"/>
            <p:cNvSpPr>
              <a:spLocks noChangeArrowheads="1"/>
            </p:cNvSpPr>
            <p:nvPr/>
          </p:nvSpPr>
          <p:spPr bwMode="auto">
            <a:xfrm>
              <a:off x="1392" y="2016"/>
              <a:ext cx="576" cy="57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37" name="AutoShape 25"/>
            <p:cNvSpPr>
              <a:spLocks noChangeArrowheads="1"/>
            </p:cNvSpPr>
            <p:nvPr/>
          </p:nvSpPr>
          <p:spPr bwMode="auto">
            <a:xfrm rot="5297256">
              <a:off x="1584" y="1920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38" name="AutoShape 26"/>
            <p:cNvSpPr>
              <a:spLocks noChangeArrowheads="1"/>
            </p:cNvSpPr>
            <p:nvPr/>
          </p:nvSpPr>
          <p:spPr bwMode="auto">
            <a:xfrm rot="-6913862">
              <a:off x="1728" y="2592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39" name="AutoShape 27"/>
            <p:cNvSpPr>
              <a:spLocks noChangeArrowheads="1"/>
            </p:cNvSpPr>
            <p:nvPr/>
          </p:nvSpPr>
          <p:spPr bwMode="auto">
            <a:xfrm rot="-7990163">
              <a:off x="1824" y="2400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0" name="AutoShape 28"/>
            <p:cNvSpPr>
              <a:spLocks noChangeArrowheads="1"/>
            </p:cNvSpPr>
            <p:nvPr/>
          </p:nvSpPr>
          <p:spPr bwMode="auto">
            <a:xfrm rot="-1766927">
              <a:off x="1296" y="2400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1" name="AutoShape 29"/>
            <p:cNvSpPr>
              <a:spLocks noChangeArrowheads="1"/>
            </p:cNvSpPr>
            <p:nvPr/>
          </p:nvSpPr>
          <p:spPr bwMode="auto">
            <a:xfrm rot="7843131">
              <a:off x="1872" y="2112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2" name="AutoShape 30"/>
            <p:cNvSpPr>
              <a:spLocks noChangeArrowheads="1"/>
            </p:cNvSpPr>
            <p:nvPr/>
          </p:nvSpPr>
          <p:spPr bwMode="auto">
            <a:xfrm rot="-3913449">
              <a:off x="1488" y="25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3" name="AutoShape 31"/>
            <p:cNvSpPr>
              <a:spLocks noChangeArrowheads="1"/>
            </p:cNvSpPr>
            <p:nvPr/>
          </p:nvSpPr>
          <p:spPr bwMode="auto">
            <a:xfrm rot="2822725">
              <a:off x="1344" y="2016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32"/>
          <p:cNvGrpSpPr>
            <a:grpSpLocks/>
          </p:cNvGrpSpPr>
          <p:nvPr/>
        </p:nvGrpSpPr>
        <p:grpSpPr bwMode="auto">
          <a:xfrm rot="20346466">
            <a:off x="228600" y="2743200"/>
            <a:ext cx="1143000" cy="1371600"/>
            <a:chOff x="1296" y="1872"/>
            <a:chExt cx="720" cy="864"/>
          </a:xfrm>
        </p:grpSpPr>
        <p:sp>
          <p:nvSpPr>
            <p:cNvPr id="25628" name="Oval 33"/>
            <p:cNvSpPr>
              <a:spLocks noChangeArrowheads="1"/>
            </p:cNvSpPr>
            <p:nvPr/>
          </p:nvSpPr>
          <p:spPr bwMode="auto">
            <a:xfrm>
              <a:off x="1392" y="2016"/>
              <a:ext cx="576" cy="57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9" name="AutoShape 34"/>
            <p:cNvSpPr>
              <a:spLocks noChangeArrowheads="1"/>
            </p:cNvSpPr>
            <p:nvPr/>
          </p:nvSpPr>
          <p:spPr bwMode="auto">
            <a:xfrm rot="5297256">
              <a:off x="1584" y="1920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30" name="AutoShape 35"/>
            <p:cNvSpPr>
              <a:spLocks noChangeArrowheads="1"/>
            </p:cNvSpPr>
            <p:nvPr/>
          </p:nvSpPr>
          <p:spPr bwMode="auto">
            <a:xfrm rot="-6913862">
              <a:off x="1728" y="2592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31" name="AutoShape 36"/>
            <p:cNvSpPr>
              <a:spLocks noChangeArrowheads="1"/>
            </p:cNvSpPr>
            <p:nvPr/>
          </p:nvSpPr>
          <p:spPr bwMode="auto">
            <a:xfrm rot="-7990163">
              <a:off x="1824" y="2400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32" name="AutoShape 37"/>
            <p:cNvSpPr>
              <a:spLocks noChangeArrowheads="1"/>
            </p:cNvSpPr>
            <p:nvPr/>
          </p:nvSpPr>
          <p:spPr bwMode="auto">
            <a:xfrm rot="-1766927">
              <a:off x="1296" y="2400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33" name="AutoShape 38"/>
            <p:cNvSpPr>
              <a:spLocks noChangeArrowheads="1"/>
            </p:cNvSpPr>
            <p:nvPr/>
          </p:nvSpPr>
          <p:spPr bwMode="auto">
            <a:xfrm rot="7843131">
              <a:off x="1872" y="2112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34" name="AutoShape 39"/>
            <p:cNvSpPr>
              <a:spLocks noChangeArrowheads="1"/>
            </p:cNvSpPr>
            <p:nvPr/>
          </p:nvSpPr>
          <p:spPr bwMode="auto">
            <a:xfrm rot="-3913449">
              <a:off x="1488" y="25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35" name="AutoShape 40"/>
            <p:cNvSpPr>
              <a:spLocks noChangeArrowheads="1"/>
            </p:cNvSpPr>
            <p:nvPr/>
          </p:nvSpPr>
          <p:spPr bwMode="auto">
            <a:xfrm rot="2822725">
              <a:off x="1344" y="2016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41"/>
          <p:cNvGrpSpPr>
            <a:grpSpLocks/>
          </p:cNvGrpSpPr>
          <p:nvPr/>
        </p:nvGrpSpPr>
        <p:grpSpPr bwMode="auto">
          <a:xfrm rot="2991295">
            <a:off x="2514600" y="4114800"/>
            <a:ext cx="1143000" cy="1371600"/>
            <a:chOff x="1296" y="1872"/>
            <a:chExt cx="720" cy="864"/>
          </a:xfrm>
        </p:grpSpPr>
        <p:sp>
          <p:nvSpPr>
            <p:cNvPr id="25620" name="Oval 42"/>
            <p:cNvSpPr>
              <a:spLocks noChangeArrowheads="1"/>
            </p:cNvSpPr>
            <p:nvPr/>
          </p:nvSpPr>
          <p:spPr bwMode="auto">
            <a:xfrm>
              <a:off x="1392" y="2016"/>
              <a:ext cx="576" cy="57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1" name="AutoShape 43"/>
            <p:cNvSpPr>
              <a:spLocks noChangeArrowheads="1"/>
            </p:cNvSpPr>
            <p:nvPr/>
          </p:nvSpPr>
          <p:spPr bwMode="auto">
            <a:xfrm rot="5297256">
              <a:off x="1584" y="1920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2" name="AutoShape 44"/>
            <p:cNvSpPr>
              <a:spLocks noChangeArrowheads="1"/>
            </p:cNvSpPr>
            <p:nvPr/>
          </p:nvSpPr>
          <p:spPr bwMode="auto">
            <a:xfrm rot="-6913862">
              <a:off x="1728" y="2592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3" name="AutoShape 45"/>
            <p:cNvSpPr>
              <a:spLocks noChangeArrowheads="1"/>
            </p:cNvSpPr>
            <p:nvPr/>
          </p:nvSpPr>
          <p:spPr bwMode="auto">
            <a:xfrm rot="-7990163">
              <a:off x="1824" y="2400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4" name="AutoShape 46"/>
            <p:cNvSpPr>
              <a:spLocks noChangeArrowheads="1"/>
            </p:cNvSpPr>
            <p:nvPr/>
          </p:nvSpPr>
          <p:spPr bwMode="auto">
            <a:xfrm rot="-1766927">
              <a:off x="1296" y="2400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5" name="AutoShape 47"/>
            <p:cNvSpPr>
              <a:spLocks noChangeArrowheads="1"/>
            </p:cNvSpPr>
            <p:nvPr/>
          </p:nvSpPr>
          <p:spPr bwMode="auto">
            <a:xfrm rot="7843131">
              <a:off x="1872" y="2112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6" name="AutoShape 48"/>
            <p:cNvSpPr>
              <a:spLocks noChangeArrowheads="1"/>
            </p:cNvSpPr>
            <p:nvPr/>
          </p:nvSpPr>
          <p:spPr bwMode="auto">
            <a:xfrm rot="-3913449">
              <a:off x="1488" y="25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7" name="AutoShape 49"/>
            <p:cNvSpPr>
              <a:spLocks noChangeArrowheads="1"/>
            </p:cNvSpPr>
            <p:nvPr/>
          </p:nvSpPr>
          <p:spPr bwMode="auto">
            <a:xfrm rot="2822725">
              <a:off x="1344" y="2016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617" name="Oval 50"/>
          <p:cNvSpPr>
            <a:spLocks noChangeArrowheads="1"/>
          </p:cNvSpPr>
          <p:nvPr/>
        </p:nvSpPr>
        <p:spPr bwMode="auto">
          <a:xfrm>
            <a:off x="685800" y="1600200"/>
            <a:ext cx="914400" cy="914400"/>
          </a:xfrm>
          <a:prstGeom prst="ellipse">
            <a:avLst/>
          </a:prstGeom>
          <a:solidFill>
            <a:srgbClr val="FFFF99"/>
          </a:soli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8" name="Text Box 58"/>
          <p:cNvSpPr txBox="1">
            <a:spLocks noChangeArrowheads="1"/>
          </p:cNvSpPr>
          <p:nvPr/>
        </p:nvSpPr>
        <p:spPr bwMode="auto">
          <a:xfrm>
            <a:off x="1066800" y="4572000"/>
            <a:ext cx="609600" cy="33655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1600">
                <a:solidFill>
                  <a:srgbClr val="003300"/>
                </a:solidFill>
                <a:latin typeface="Times New Roman" charset="0"/>
              </a:rPr>
              <a:t>óleo</a:t>
            </a:r>
            <a:endParaRPr lang="pt-BR" sz="1600">
              <a:latin typeface="Times New Roman" charset="0"/>
            </a:endParaRPr>
          </a:p>
        </p:txBody>
      </p:sp>
      <p:sp>
        <p:nvSpPr>
          <p:cNvPr id="25619" name="Text Box 59"/>
          <p:cNvSpPr txBox="1">
            <a:spLocks noChangeArrowheads="1"/>
          </p:cNvSpPr>
          <p:nvPr/>
        </p:nvSpPr>
        <p:spPr bwMode="auto">
          <a:xfrm>
            <a:off x="1828800" y="4038600"/>
            <a:ext cx="774571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400" b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charset="0"/>
              </a:rPr>
              <a:t>água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7772400" cy="6080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pt-BR">
                <a:solidFill>
                  <a:srgbClr val="000000"/>
                </a:solidFill>
              </a:rPr>
              <a:t>Microemulsões</a:t>
            </a:r>
          </a:p>
        </p:txBody>
      </p:sp>
      <p:sp>
        <p:nvSpPr>
          <p:cNvPr id="27651" name="Oval 3"/>
          <p:cNvSpPr>
            <a:spLocks noChangeAspect="1" noChangeArrowheads="1"/>
          </p:cNvSpPr>
          <p:nvPr/>
        </p:nvSpPr>
        <p:spPr bwMode="auto">
          <a:xfrm rot="4266431">
            <a:off x="1895475" y="2981325"/>
            <a:ext cx="419100" cy="40005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 rot="9563687">
            <a:off x="2279650" y="2994025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 rot="-3173562">
            <a:off x="1763713" y="3455987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54" name="AutoShape 6"/>
          <p:cNvSpPr>
            <a:spLocks noChangeArrowheads="1"/>
          </p:cNvSpPr>
          <p:nvPr/>
        </p:nvSpPr>
        <p:spPr bwMode="auto">
          <a:xfrm rot="360165">
            <a:off x="1676400" y="3259138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55" name="AutoShape 7"/>
          <p:cNvSpPr>
            <a:spLocks noChangeArrowheads="1"/>
          </p:cNvSpPr>
          <p:nvPr/>
        </p:nvSpPr>
        <p:spPr bwMode="auto">
          <a:xfrm rot="2499503">
            <a:off x="1728788" y="2946400"/>
            <a:ext cx="371475" cy="177800"/>
          </a:xfrm>
          <a:prstGeom prst="rightArrow">
            <a:avLst>
              <a:gd name="adj1" fmla="val 50000"/>
              <a:gd name="adj2" fmla="val 52232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56" name="AutoShape 8"/>
          <p:cNvSpPr>
            <a:spLocks noChangeArrowheads="1"/>
          </p:cNvSpPr>
          <p:nvPr/>
        </p:nvSpPr>
        <p:spPr bwMode="auto">
          <a:xfrm rot="-9490438">
            <a:off x="2239963" y="3305175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57" name="AutoShape 9"/>
          <p:cNvSpPr>
            <a:spLocks noChangeArrowheads="1"/>
          </p:cNvSpPr>
          <p:nvPr/>
        </p:nvSpPr>
        <p:spPr bwMode="auto">
          <a:xfrm rot="-6939106">
            <a:off x="2009776" y="3435350"/>
            <a:ext cx="400050" cy="244475"/>
          </a:xfrm>
          <a:prstGeom prst="rightArrow">
            <a:avLst>
              <a:gd name="adj1" fmla="val 50000"/>
              <a:gd name="adj2" fmla="val 40909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58" name="AutoShape 10"/>
          <p:cNvSpPr>
            <a:spLocks noChangeArrowheads="1"/>
          </p:cNvSpPr>
          <p:nvPr/>
        </p:nvSpPr>
        <p:spPr bwMode="auto">
          <a:xfrm rot="7089155">
            <a:off x="2109788" y="2774950"/>
            <a:ext cx="355600" cy="184150"/>
          </a:xfrm>
          <a:prstGeom prst="rightArrow">
            <a:avLst>
              <a:gd name="adj1" fmla="val 50000"/>
              <a:gd name="adj2" fmla="val 48276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59" name="AutoShape 11"/>
          <p:cNvSpPr>
            <a:spLocks noChangeAspect="1" noChangeArrowheads="1"/>
          </p:cNvSpPr>
          <p:nvPr/>
        </p:nvSpPr>
        <p:spPr bwMode="auto">
          <a:xfrm rot="4628967">
            <a:off x="1874044" y="2812256"/>
            <a:ext cx="374650" cy="179388"/>
          </a:xfrm>
          <a:prstGeom prst="rightArrow">
            <a:avLst>
              <a:gd name="adj1" fmla="val 50000"/>
              <a:gd name="adj2" fmla="val 52212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60" name="Oval 12"/>
          <p:cNvSpPr>
            <a:spLocks noChangeAspect="1" noChangeArrowheads="1"/>
          </p:cNvSpPr>
          <p:nvPr/>
        </p:nvSpPr>
        <p:spPr bwMode="auto">
          <a:xfrm rot="2991295">
            <a:off x="2428875" y="3971925"/>
            <a:ext cx="419100" cy="40005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61" name="AutoShape 13"/>
          <p:cNvSpPr>
            <a:spLocks noChangeArrowheads="1"/>
          </p:cNvSpPr>
          <p:nvPr/>
        </p:nvSpPr>
        <p:spPr bwMode="auto">
          <a:xfrm rot="8288551">
            <a:off x="2743200" y="3886200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62" name="AutoShape 14"/>
          <p:cNvSpPr>
            <a:spLocks noChangeArrowheads="1"/>
          </p:cNvSpPr>
          <p:nvPr/>
        </p:nvSpPr>
        <p:spPr bwMode="auto">
          <a:xfrm rot="-4448698">
            <a:off x="2430463" y="4503737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63" name="AutoShape 15"/>
          <p:cNvSpPr>
            <a:spLocks noChangeArrowheads="1"/>
          </p:cNvSpPr>
          <p:nvPr/>
        </p:nvSpPr>
        <p:spPr bwMode="auto">
          <a:xfrm rot="-914971">
            <a:off x="2286000" y="4267200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64" name="AutoShape 16"/>
          <p:cNvSpPr>
            <a:spLocks noChangeArrowheads="1"/>
          </p:cNvSpPr>
          <p:nvPr/>
        </p:nvSpPr>
        <p:spPr bwMode="auto">
          <a:xfrm rot="1224368">
            <a:off x="2209800" y="4038600"/>
            <a:ext cx="371475" cy="177800"/>
          </a:xfrm>
          <a:prstGeom prst="rightArrow">
            <a:avLst>
              <a:gd name="adj1" fmla="val 50000"/>
              <a:gd name="adj2" fmla="val 52232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65" name="AutoShape 17"/>
          <p:cNvSpPr>
            <a:spLocks noChangeArrowheads="1"/>
          </p:cNvSpPr>
          <p:nvPr/>
        </p:nvSpPr>
        <p:spPr bwMode="auto">
          <a:xfrm rot="-10765573">
            <a:off x="2819400" y="4191000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66" name="AutoShape 18"/>
          <p:cNvSpPr>
            <a:spLocks noChangeArrowheads="1"/>
          </p:cNvSpPr>
          <p:nvPr/>
        </p:nvSpPr>
        <p:spPr bwMode="auto">
          <a:xfrm rot="-8214241">
            <a:off x="2660650" y="4386263"/>
            <a:ext cx="400050" cy="244475"/>
          </a:xfrm>
          <a:prstGeom prst="rightArrow">
            <a:avLst>
              <a:gd name="adj1" fmla="val 50000"/>
              <a:gd name="adj2" fmla="val 40909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67" name="AutoShape 19"/>
          <p:cNvSpPr>
            <a:spLocks noChangeArrowheads="1"/>
          </p:cNvSpPr>
          <p:nvPr/>
        </p:nvSpPr>
        <p:spPr bwMode="auto">
          <a:xfrm rot="5814020">
            <a:off x="2505075" y="3743325"/>
            <a:ext cx="355600" cy="184150"/>
          </a:xfrm>
          <a:prstGeom prst="rightArrow">
            <a:avLst>
              <a:gd name="adj1" fmla="val 50000"/>
              <a:gd name="adj2" fmla="val 48276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68" name="AutoShape 20"/>
          <p:cNvSpPr>
            <a:spLocks noChangeAspect="1" noChangeArrowheads="1"/>
          </p:cNvSpPr>
          <p:nvPr/>
        </p:nvSpPr>
        <p:spPr bwMode="auto">
          <a:xfrm rot="3353831">
            <a:off x="2297907" y="3860006"/>
            <a:ext cx="374650" cy="179387"/>
          </a:xfrm>
          <a:prstGeom prst="rightArrow">
            <a:avLst>
              <a:gd name="adj1" fmla="val 50000"/>
              <a:gd name="adj2" fmla="val 52213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69" name="Oval 21"/>
          <p:cNvSpPr>
            <a:spLocks noChangeAspect="1" noChangeArrowheads="1"/>
          </p:cNvSpPr>
          <p:nvPr/>
        </p:nvSpPr>
        <p:spPr bwMode="auto">
          <a:xfrm rot="2051361">
            <a:off x="3733800" y="5105400"/>
            <a:ext cx="419100" cy="40005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70" name="AutoShape 22"/>
          <p:cNvSpPr>
            <a:spLocks noChangeArrowheads="1"/>
          </p:cNvSpPr>
          <p:nvPr/>
        </p:nvSpPr>
        <p:spPr bwMode="auto">
          <a:xfrm rot="7348617">
            <a:off x="3965576" y="4899025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71" name="AutoShape 23"/>
          <p:cNvSpPr>
            <a:spLocks noChangeArrowheads="1"/>
          </p:cNvSpPr>
          <p:nvPr/>
        </p:nvSpPr>
        <p:spPr bwMode="auto">
          <a:xfrm rot="-5388633">
            <a:off x="3830638" y="5578475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72" name="AutoShape 24"/>
          <p:cNvSpPr>
            <a:spLocks noChangeArrowheads="1"/>
          </p:cNvSpPr>
          <p:nvPr/>
        </p:nvSpPr>
        <p:spPr bwMode="auto">
          <a:xfrm rot="-1854906">
            <a:off x="3581400" y="5486400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73" name="AutoShape 25"/>
          <p:cNvSpPr>
            <a:spLocks noChangeArrowheads="1"/>
          </p:cNvSpPr>
          <p:nvPr/>
        </p:nvSpPr>
        <p:spPr bwMode="auto">
          <a:xfrm rot="284433">
            <a:off x="3490913" y="5187950"/>
            <a:ext cx="371475" cy="177800"/>
          </a:xfrm>
          <a:prstGeom prst="rightArrow">
            <a:avLst>
              <a:gd name="adj1" fmla="val 50000"/>
              <a:gd name="adj2" fmla="val 52232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74" name="AutoShape 26"/>
          <p:cNvSpPr>
            <a:spLocks noChangeArrowheads="1"/>
          </p:cNvSpPr>
          <p:nvPr/>
        </p:nvSpPr>
        <p:spPr bwMode="auto">
          <a:xfrm rot="9894492">
            <a:off x="4121150" y="5172075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75" name="AutoShape 27"/>
          <p:cNvSpPr>
            <a:spLocks noChangeArrowheads="1"/>
          </p:cNvSpPr>
          <p:nvPr/>
        </p:nvSpPr>
        <p:spPr bwMode="auto">
          <a:xfrm rot="-9154176">
            <a:off x="4027488" y="5395913"/>
            <a:ext cx="400050" cy="244475"/>
          </a:xfrm>
          <a:prstGeom prst="rightArrow">
            <a:avLst>
              <a:gd name="adj1" fmla="val 50000"/>
              <a:gd name="adj2" fmla="val 40909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76" name="AutoShape 28"/>
          <p:cNvSpPr>
            <a:spLocks noChangeArrowheads="1"/>
          </p:cNvSpPr>
          <p:nvPr/>
        </p:nvSpPr>
        <p:spPr bwMode="auto">
          <a:xfrm rot="4874085">
            <a:off x="3697288" y="4826000"/>
            <a:ext cx="355600" cy="184150"/>
          </a:xfrm>
          <a:prstGeom prst="rightArrow">
            <a:avLst>
              <a:gd name="adj1" fmla="val 50000"/>
              <a:gd name="adj2" fmla="val 48276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77" name="AutoShape 29"/>
          <p:cNvSpPr>
            <a:spLocks noChangeAspect="1" noChangeArrowheads="1"/>
          </p:cNvSpPr>
          <p:nvPr/>
        </p:nvSpPr>
        <p:spPr bwMode="auto">
          <a:xfrm rot="2413897">
            <a:off x="3529013" y="4991100"/>
            <a:ext cx="374650" cy="179388"/>
          </a:xfrm>
          <a:prstGeom prst="rightArrow">
            <a:avLst>
              <a:gd name="adj1" fmla="val 50000"/>
              <a:gd name="adj2" fmla="val 52212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78" name="Oval 30"/>
          <p:cNvSpPr>
            <a:spLocks noChangeAspect="1" noChangeArrowheads="1"/>
          </p:cNvSpPr>
          <p:nvPr/>
        </p:nvSpPr>
        <p:spPr bwMode="auto">
          <a:xfrm rot="5053641">
            <a:off x="752475" y="5191125"/>
            <a:ext cx="419100" cy="40005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79" name="AutoShape 31"/>
          <p:cNvSpPr>
            <a:spLocks noChangeArrowheads="1"/>
          </p:cNvSpPr>
          <p:nvPr/>
        </p:nvSpPr>
        <p:spPr bwMode="auto">
          <a:xfrm rot="10350897">
            <a:off x="1082675" y="5275263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80" name="AutoShape 32"/>
          <p:cNvSpPr>
            <a:spLocks noChangeArrowheads="1"/>
          </p:cNvSpPr>
          <p:nvPr/>
        </p:nvSpPr>
        <p:spPr bwMode="auto">
          <a:xfrm rot="-2386351">
            <a:off x="476250" y="5608638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81" name="AutoShape 33"/>
          <p:cNvSpPr>
            <a:spLocks noChangeArrowheads="1"/>
          </p:cNvSpPr>
          <p:nvPr/>
        </p:nvSpPr>
        <p:spPr bwMode="auto">
          <a:xfrm rot="1147375">
            <a:off x="436563" y="5395913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82" name="AutoShape 34"/>
          <p:cNvSpPr>
            <a:spLocks noChangeArrowheads="1"/>
          </p:cNvSpPr>
          <p:nvPr/>
        </p:nvSpPr>
        <p:spPr bwMode="auto">
          <a:xfrm rot="3286714">
            <a:off x="558800" y="5105401"/>
            <a:ext cx="371475" cy="177800"/>
          </a:xfrm>
          <a:prstGeom prst="rightArrow">
            <a:avLst>
              <a:gd name="adj1" fmla="val 50000"/>
              <a:gd name="adj2" fmla="val 52232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83" name="AutoShape 35"/>
          <p:cNvSpPr>
            <a:spLocks noChangeArrowheads="1"/>
          </p:cNvSpPr>
          <p:nvPr/>
        </p:nvSpPr>
        <p:spPr bwMode="auto">
          <a:xfrm rot="-8703227">
            <a:off x="974725" y="5568950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84" name="AutoShape 36"/>
          <p:cNvSpPr>
            <a:spLocks noChangeArrowheads="1"/>
          </p:cNvSpPr>
          <p:nvPr/>
        </p:nvSpPr>
        <p:spPr bwMode="auto">
          <a:xfrm rot="-6151895">
            <a:off x="712788" y="5648325"/>
            <a:ext cx="400050" cy="244475"/>
          </a:xfrm>
          <a:prstGeom prst="rightArrow">
            <a:avLst>
              <a:gd name="adj1" fmla="val 50000"/>
              <a:gd name="adj2" fmla="val 40909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85" name="AutoShape 37"/>
          <p:cNvSpPr>
            <a:spLocks noChangeArrowheads="1"/>
          </p:cNvSpPr>
          <p:nvPr/>
        </p:nvSpPr>
        <p:spPr bwMode="auto">
          <a:xfrm rot="7876366">
            <a:off x="968375" y="5022850"/>
            <a:ext cx="355600" cy="184150"/>
          </a:xfrm>
          <a:prstGeom prst="rightArrow">
            <a:avLst>
              <a:gd name="adj1" fmla="val 50000"/>
              <a:gd name="adj2" fmla="val 48276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86" name="AutoShape 38"/>
          <p:cNvSpPr>
            <a:spLocks noChangeAspect="1" noChangeArrowheads="1"/>
          </p:cNvSpPr>
          <p:nvPr/>
        </p:nvSpPr>
        <p:spPr bwMode="auto">
          <a:xfrm rot="5416177">
            <a:off x="731044" y="5007769"/>
            <a:ext cx="374650" cy="179388"/>
          </a:xfrm>
          <a:prstGeom prst="rightArrow">
            <a:avLst>
              <a:gd name="adj1" fmla="val 50000"/>
              <a:gd name="adj2" fmla="val 52212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87" name="Oval 39"/>
          <p:cNvSpPr>
            <a:spLocks noChangeAspect="1" noChangeArrowheads="1"/>
          </p:cNvSpPr>
          <p:nvPr/>
        </p:nvSpPr>
        <p:spPr bwMode="auto">
          <a:xfrm rot="4448509">
            <a:off x="2809875" y="5343525"/>
            <a:ext cx="419100" cy="40005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88" name="AutoShape 40"/>
          <p:cNvSpPr>
            <a:spLocks noChangeArrowheads="1"/>
          </p:cNvSpPr>
          <p:nvPr/>
        </p:nvSpPr>
        <p:spPr bwMode="auto">
          <a:xfrm rot="9745765">
            <a:off x="3200400" y="5372100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89" name="AutoShape 41"/>
          <p:cNvSpPr>
            <a:spLocks noChangeArrowheads="1"/>
          </p:cNvSpPr>
          <p:nvPr/>
        </p:nvSpPr>
        <p:spPr bwMode="auto">
          <a:xfrm rot="-2991484">
            <a:off x="2660651" y="5805487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90" name="AutoShape 42"/>
          <p:cNvSpPr>
            <a:spLocks noChangeArrowheads="1"/>
          </p:cNvSpPr>
          <p:nvPr/>
        </p:nvSpPr>
        <p:spPr bwMode="auto">
          <a:xfrm rot="542241">
            <a:off x="2584450" y="5603875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91" name="AutoShape 43"/>
          <p:cNvSpPr>
            <a:spLocks noChangeArrowheads="1"/>
          </p:cNvSpPr>
          <p:nvPr/>
        </p:nvSpPr>
        <p:spPr bwMode="auto">
          <a:xfrm rot="2681581">
            <a:off x="2652713" y="5295900"/>
            <a:ext cx="371475" cy="177800"/>
          </a:xfrm>
          <a:prstGeom prst="rightArrow">
            <a:avLst>
              <a:gd name="adj1" fmla="val 50000"/>
              <a:gd name="adj2" fmla="val 52232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92" name="AutoShape 44"/>
          <p:cNvSpPr>
            <a:spLocks noChangeArrowheads="1"/>
          </p:cNvSpPr>
          <p:nvPr/>
        </p:nvSpPr>
        <p:spPr bwMode="auto">
          <a:xfrm rot="-9308360">
            <a:off x="3144838" y="5681663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93" name="AutoShape 45"/>
          <p:cNvSpPr>
            <a:spLocks noChangeArrowheads="1"/>
          </p:cNvSpPr>
          <p:nvPr/>
        </p:nvSpPr>
        <p:spPr bwMode="auto">
          <a:xfrm rot="-6757028">
            <a:off x="2905126" y="5800725"/>
            <a:ext cx="400050" cy="244475"/>
          </a:xfrm>
          <a:prstGeom prst="rightArrow">
            <a:avLst>
              <a:gd name="adj1" fmla="val 50000"/>
              <a:gd name="adj2" fmla="val 40909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94" name="AutoShape 46"/>
          <p:cNvSpPr>
            <a:spLocks noChangeArrowheads="1"/>
          </p:cNvSpPr>
          <p:nvPr/>
        </p:nvSpPr>
        <p:spPr bwMode="auto">
          <a:xfrm rot="7271234">
            <a:off x="3043238" y="5143500"/>
            <a:ext cx="355600" cy="184150"/>
          </a:xfrm>
          <a:prstGeom prst="rightArrow">
            <a:avLst>
              <a:gd name="adj1" fmla="val 50000"/>
              <a:gd name="adj2" fmla="val 48276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95" name="AutoShape 47"/>
          <p:cNvSpPr>
            <a:spLocks noChangeAspect="1" noChangeArrowheads="1"/>
          </p:cNvSpPr>
          <p:nvPr/>
        </p:nvSpPr>
        <p:spPr bwMode="auto">
          <a:xfrm rot="4811045">
            <a:off x="2805907" y="5169694"/>
            <a:ext cx="374650" cy="179387"/>
          </a:xfrm>
          <a:prstGeom prst="rightArrow">
            <a:avLst>
              <a:gd name="adj1" fmla="val 50000"/>
              <a:gd name="adj2" fmla="val 52213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96" name="Oval 48"/>
          <p:cNvSpPr>
            <a:spLocks noChangeAspect="1" noChangeArrowheads="1"/>
          </p:cNvSpPr>
          <p:nvPr/>
        </p:nvSpPr>
        <p:spPr bwMode="auto">
          <a:xfrm rot="468472">
            <a:off x="3429000" y="3962400"/>
            <a:ext cx="419100" cy="40005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97" name="AutoShape 49"/>
          <p:cNvSpPr>
            <a:spLocks noChangeArrowheads="1"/>
          </p:cNvSpPr>
          <p:nvPr/>
        </p:nvSpPr>
        <p:spPr bwMode="auto">
          <a:xfrm rot="5765728">
            <a:off x="3516313" y="3792537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98" name="AutoShape 50"/>
          <p:cNvSpPr>
            <a:spLocks noChangeArrowheads="1"/>
          </p:cNvSpPr>
          <p:nvPr/>
        </p:nvSpPr>
        <p:spPr bwMode="auto">
          <a:xfrm rot="-6971521">
            <a:off x="3697288" y="4460875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99" name="AutoShape 51"/>
          <p:cNvSpPr>
            <a:spLocks noChangeArrowheads="1"/>
          </p:cNvSpPr>
          <p:nvPr/>
        </p:nvSpPr>
        <p:spPr bwMode="auto">
          <a:xfrm rot="-3437794">
            <a:off x="3421063" y="4351337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00" name="AutoShape 52"/>
          <p:cNvSpPr>
            <a:spLocks noChangeArrowheads="1"/>
          </p:cNvSpPr>
          <p:nvPr/>
        </p:nvSpPr>
        <p:spPr bwMode="auto">
          <a:xfrm rot="-1298456">
            <a:off x="3216275" y="4259263"/>
            <a:ext cx="371475" cy="177800"/>
          </a:xfrm>
          <a:prstGeom prst="rightArrow">
            <a:avLst>
              <a:gd name="adj1" fmla="val 50000"/>
              <a:gd name="adj2" fmla="val 52232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01" name="AutoShape 53"/>
          <p:cNvSpPr>
            <a:spLocks noChangeArrowheads="1"/>
          </p:cNvSpPr>
          <p:nvPr/>
        </p:nvSpPr>
        <p:spPr bwMode="auto">
          <a:xfrm rot="8311603">
            <a:off x="3776663" y="3968750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02" name="AutoShape 54"/>
          <p:cNvSpPr>
            <a:spLocks noChangeArrowheads="1"/>
          </p:cNvSpPr>
          <p:nvPr/>
        </p:nvSpPr>
        <p:spPr bwMode="auto">
          <a:xfrm rot="-10737065">
            <a:off x="3802063" y="4197350"/>
            <a:ext cx="400050" cy="244475"/>
          </a:xfrm>
          <a:prstGeom prst="rightArrow">
            <a:avLst>
              <a:gd name="adj1" fmla="val 50000"/>
              <a:gd name="adj2" fmla="val 40909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03" name="AutoShape 55"/>
          <p:cNvSpPr>
            <a:spLocks noChangeArrowheads="1"/>
          </p:cNvSpPr>
          <p:nvPr/>
        </p:nvSpPr>
        <p:spPr bwMode="auto">
          <a:xfrm rot="3291196">
            <a:off x="3241675" y="3846513"/>
            <a:ext cx="355600" cy="184150"/>
          </a:xfrm>
          <a:prstGeom prst="rightArrow">
            <a:avLst>
              <a:gd name="adj1" fmla="val 50000"/>
              <a:gd name="adj2" fmla="val 48276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04" name="AutoShape 56"/>
          <p:cNvSpPr>
            <a:spLocks noChangeAspect="1" noChangeArrowheads="1"/>
          </p:cNvSpPr>
          <p:nvPr/>
        </p:nvSpPr>
        <p:spPr bwMode="auto">
          <a:xfrm rot="831008">
            <a:off x="3162300" y="4065588"/>
            <a:ext cx="374650" cy="179387"/>
          </a:xfrm>
          <a:prstGeom prst="rightArrow">
            <a:avLst>
              <a:gd name="adj1" fmla="val 50000"/>
              <a:gd name="adj2" fmla="val 52213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05" name="Oval 57"/>
          <p:cNvSpPr>
            <a:spLocks noChangeAspect="1" noChangeArrowheads="1"/>
          </p:cNvSpPr>
          <p:nvPr/>
        </p:nvSpPr>
        <p:spPr bwMode="auto">
          <a:xfrm rot="8839818">
            <a:off x="3276600" y="3048000"/>
            <a:ext cx="419100" cy="40005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06" name="AutoShape 58"/>
          <p:cNvSpPr>
            <a:spLocks noChangeArrowheads="1"/>
          </p:cNvSpPr>
          <p:nvPr/>
        </p:nvSpPr>
        <p:spPr bwMode="auto">
          <a:xfrm rot="-7462927">
            <a:off x="3479801" y="3389312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07" name="AutoShape 59"/>
          <p:cNvSpPr>
            <a:spLocks noChangeArrowheads="1"/>
          </p:cNvSpPr>
          <p:nvPr/>
        </p:nvSpPr>
        <p:spPr bwMode="auto">
          <a:xfrm rot="1399825">
            <a:off x="2908300" y="2998788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08" name="AutoShape 60"/>
          <p:cNvSpPr>
            <a:spLocks noChangeArrowheads="1"/>
          </p:cNvSpPr>
          <p:nvPr/>
        </p:nvSpPr>
        <p:spPr bwMode="auto">
          <a:xfrm rot="4933550">
            <a:off x="3116263" y="2903537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09" name="AutoShape 61"/>
          <p:cNvSpPr>
            <a:spLocks noChangeArrowheads="1"/>
          </p:cNvSpPr>
          <p:nvPr/>
        </p:nvSpPr>
        <p:spPr bwMode="auto">
          <a:xfrm rot="7072890">
            <a:off x="3394075" y="2852738"/>
            <a:ext cx="371475" cy="177800"/>
          </a:xfrm>
          <a:prstGeom prst="rightArrow">
            <a:avLst>
              <a:gd name="adj1" fmla="val 50000"/>
              <a:gd name="adj2" fmla="val 52232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10" name="AutoShape 62"/>
          <p:cNvSpPr>
            <a:spLocks noChangeArrowheads="1"/>
          </p:cNvSpPr>
          <p:nvPr/>
        </p:nvSpPr>
        <p:spPr bwMode="auto">
          <a:xfrm rot="-4917052">
            <a:off x="3168651" y="3424237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11" name="AutoShape 63"/>
          <p:cNvSpPr>
            <a:spLocks noChangeArrowheads="1"/>
          </p:cNvSpPr>
          <p:nvPr/>
        </p:nvSpPr>
        <p:spPr bwMode="auto">
          <a:xfrm rot="-2365719">
            <a:off x="2941638" y="3232150"/>
            <a:ext cx="400050" cy="244475"/>
          </a:xfrm>
          <a:prstGeom prst="rightArrow">
            <a:avLst>
              <a:gd name="adj1" fmla="val 50000"/>
              <a:gd name="adj2" fmla="val 40909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12" name="AutoShape 64"/>
          <p:cNvSpPr>
            <a:spLocks noChangeArrowheads="1"/>
          </p:cNvSpPr>
          <p:nvPr/>
        </p:nvSpPr>
        <p:spPr bwMode="auto">
          <a:xfrm rot="-9937458">
            <a:off x="3654425" y="3173413"/>
            <a:ext cx="355600" cy="184150"/>
          </a:xfrm>
          <a:prstGeom prst="rightArrow">
            <a:avLst>
              <a:gd name="adj1" fmla="val 50000"/>
              <a:gd name="adj2" fmla="val 48276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13" name="AutoShape 65"/>
          <p:cNvSpPr>
            <a:spLocks noChangeAspect="1" noChangeArrowheads="1"/>
          </p:cNvSpPr>
          <p:nvPr/>
        </p:nvSpPr>
        <p:spPr bwMode="auto">
          <a:xfrm rot="9202354">
            <a:off x="3557588" y="2963863"/>
            <a:ext cx="374650" cy="179387"/>
          </a:xfrm>
          <a:prstGeom prst="rightArrow">
            <a:avLst>
              <a:gd name="adj1" fmla="val 50000"/>
              <a:gd name="adj2" fmla="val 52213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14" name="Oval 66"/>
          <p:cNvSpPr>
            <a:spLocks noChangeAspect="1" noChangeArrowheads="1"/>
          </p:cNvSpPr>
          <p:nvPr/>
        </p:nvSpPr>
        <p:spPr bwMode="auto">
          <a:xfrm rot="5695635">
            <a:off x="1666875" y="5038725"/>
            <a:ext cx="419100" cy="40005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15" name="AutoShape 67"/>
          <p:cNvSpPr>
            <a:spLocks noChangeArrowheads="1"/>
          </p:cNvSpPr>
          <p:nvPr/>
        </p:nvSpPr>
        <p:spPr bwMode="auto">
          <a:xfrm rot="-10607109">
            <a:off x="2081213" y="5106988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16" name="AutoShape 68"/>
          <p:cNvSpPr>
            <a:spLocks noChangeArrowheads="1"/>
          </p:cNvSpPr>
          <p:nvPr/>
        </p:nvSpPr>
        <p:spPr bwMode="auto">
          <a:xfrm rot="-1744359">
            <a:off x="1422400" y="5321300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17" name="AutoShape 69"/>
          <p:cNvSpPr>
            <a:spLocks noChangeArrowheads="1"/>
          </p:cNvSpPr>
          <p:nvPr/>
        </p:nvSpPr>
        <p:spPr bwMode="auto">
          <a:xfrm rot="1789365">
            <a:off x="1422400" y="5106988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18" name="AutoShape 70"/>
          <p:cNvSpPr>
            <a:spLocks noChangeArrowheads="1"/>
          </p:cNvSpPr>
          <p:nvPr/>
        </p:nvSpPr>
        <p:spPr bwMode="auto">
          <a:xfrm rot="3928707">
            <a:off x="1597025" y="4845051"/>
            <a:ext cx="371475" cy="177800"/>
          </a:xfrm>
          <a:prstGeom prst="rightArrow">
            <a:avLst>
              <a:gd name="adj1" fmla="val 50000"/>
              <a:gd name="adj2" fmla="val 52232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19" name="AutoShape 71"/>
          <p:cNvSpPr>
            <a:spLocks noChangeArrowheads="1"/>
          </p:cNvSpPr>
          <p:nvPr/>
        </p:nvSpPr>
        <p:spPr bwMode="auto">
          <a:xfrm rot="-8061235">
            <a:off x="1919288" y="5376862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20" name="AutoShape 72"/>
          <p:cNvSpPr>
            <a:spLocks noChangeArrowheads="1"/>
          </p:cNvSpPr>
          <p:nvPr/>
        </p:nvSpPr>
        <p:spPr bwMode="auto">
          <a:xfrm rot="-5509904">
            <a:off x="1641476" y="5408612"/>
            <a:ext cx="400050" cy="244475"/>
          </a:xfrm>
          <a:prstGeom prst="rightArrow">
            <a:avLst>
              <a:gd name="adj1" fmla="val 50000"/>
              <a:gd name="adj2" fmla="val 40909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21" name="AutoShape 73"/>
          <p:cNvSpPr>
            <a:spLocks noChangeArrowheads="1"/>
          </p:cNvSpPr>
          <p:nvPr/>
        </p:nvSpPr>
        <p:spPr bwMode="auto">
          <a:xfrm rot="8518358">
            <a:off x="1981200" y="4876800"/>
            <a:ext cx="355600" cy="184150"/>
          </a:xfrm>
          <a:prstGeom prst="rightArrow">
            <a:avLst>
              <a:gd name="adj1" fmla="val 50000"/>
              <a:gd name="adj2" fmla="val 48276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22" name="AutoShape 74"/>
          <p:cNvSpPr>
            <a:spLocks noChangeAspect="1" noChangeArrowheads="1"/>
          </p:cNvSpPr>
          <p:nvPr/>
        </p:nvSpPr>
        <p:spPr bwMode="auto">
          <a:xfrm rot="6058169">
            <a:off x="1785144" y="4782344"/>
            <a:ext cx="374650" cy="179388"/>
          </a:xfrm>
          <a:prstGeom prst="rightArrow">
            <a:avLst>
              <a:gd name="adj1" fmla="val 50000"/>
              <a:gd name="adj2" fmla="val 52212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23" name="Oval 75"/>
          <p:cNvSpPr>
            <a:spLocks noChangeAspect="1" noChangeArrowheads="1"/>
          </p:cNvSpPr>
          <p:nvPr/>
        </p:nvSpPr>
        <p:spPr bwMode="auto">
          <a:xfrm rot="2991295">
            <a:off x="981075" y="3971925"/>
            <a:ext cx="419100" cy="40005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24" name="AutoShape 76"/>
          <p:cNvSpPr>
            <a:spLocks noChangeArrowheads="1"/>
          </p:cNvSpPr>
          <p:nvPr/>
        </p:nvSpPr>
        <p:spPr bwMode="auto">
          <a:xfrm rot="8288551">
            <a:off x="1219200" y="3886200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25" name="AutoShape 77"/>
          <p:cNvSpPr>
            <a:spLocks noChangeArrowheads="1"/>
          </p:cNvSpPr>
          <p:nvPr/>
        </p:nvSpPr>
        <p:spPr bwMode="auto">
          <a:xfrm rot="-4448698">
            <a:off x="906463" y="4503737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26" name="AutoShape 78"/>
          <p:cNvSpPr>
            <a:spLocks noChangeArrowheads="1"/>
          </p:cNvSpPr>
          <p:nvPr/>
        </p:nvSpPr>
        <p:spPr bwMode="auto">
          <a:xfrm rot="-914971">
            <a:off x="838200" y="4267200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27" name="AutoShape 79"/>
          <p:cNvSpPr>
            <a:spLocks noChangeArrowheads="1"/>
          </p:cNvSpPr>
          <p:nvPr/>
        </p:nvSpPr>
        <p:spPr bwMode="auto">
          <a:xfrm rot="1224368">
            <a:off x="685800" y="4038600"/>
            <a:ext cx="371475" cy="177800"/>
          </a:xfrm>
          <a:prstGeom prst="rightArrow">
            <a:avLst>
              <a:gd name="adj1" fmla="val 50000"/>
              <a:gd name="adj2" fmla="val 52232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28" name="AutoShape 80"/>
          <p:cNvSpPr>
            <a:spLocks noChangeArrowheads="1"/>
          </p:cNvSpPr>
          <p:nvPr/>
        </p:nvSpPr>
        <p:spPr bwMode="auto">
          <a:xfrm rot="-10765573">
            <a:off x="1295400" y="4191000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29" name="AutoShape 81"/>
          <p:cNvSpPr>
            <a:spLocks noChangeArrowheads="1"/>
          </p:cNvSpPr>
          <p:nvPr/>
        </p:nvSpPr>
        <p:spPr bwMode="auto">
          <a:xfrm rot="-8214241">
            <a:off x="1136650" y="4386263"/>
            <a:ext cx="400050" cy="244475"/>
          </a:xfrm>
          <a:prstGeom prst="rightArrow">
            <a:avLst>
              <a:gd name="adj1" fmla="val 50000"/>
              <a:gd name="adj2" fmla="val 40909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30" name="AutoShape 82"/>
          <p:cNvSpPr>
            <a:spLocks noChangeArrowheads="1"/>
          </p:cNvSpPr>
          <p:nvPr/>
        </p:nvSpPr>
        <p:spPr bwMode="auto">
          <a:xfrm rot="5814020">
            <a:off x="981075" y="3743325"/>
            <a:ext cx="355600" cy="184150"/>
          </a:xfrm>
          <a:prstGeom prst="rightArrow">
            <a:avLst>
              <a:gd name="adj1" fmla="val 50000"/>
              <a:gd name="adj2" fmla="val 48276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31" name="AutoShape 83"/>
          <p:cNvSpPr>
            <a:spLocks noChangeAspect="1" noChangeArrowheads="1"/>
          </p:cNvSpPr>
          <p:nvPr/>
        </p:nvSpPr>
        <p:spPr bwMode="auto">
          <a:xfrm rot="3353831">
            <a:off x="773907" y="3860006"/>
            <a:ext cx="374650" cy="179387"/>
          </a:xfrm>
          <a:prstGeom prst="rightArrow">
            <a:avLst>
              <a:gd name="adj1" fmla="val 50000"/>
              <a:gd name="adj2" fmla="val 52213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32" name="Oval 84"/>
          <p:cNvSpPr>
            <a:spLocks noChangeAspect="1" noChangeArrowheads="1"/>
          </p:cNvSpPr>
          <p:nvPr/>
        </p:nvSpPr>
        <p:spPr bwMode="auto">
          <a:xfrm rot="4967370">
            <a:off x="2428875" y="1914525"/>
            <a:ext cx="419100" cy="40005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33" name="AutoShape 85"/>
          <p:cNvSpPr>
            <a:spLocks noChangeArrowheads="1"/>
          </p:cNvSpPr>
          <p:nvPr/>
        </p:nvSpPr>
        <p:spPr bwMode="auto">
          <a:xfrm rot="10264626">
            <a:off x="2833688" y="1990725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34" name="AutoShape 86"/>
          <p:cNvSpPr>
            <a:spLocks noChangeArrowheads="1"/>
          </p:cNvSpPr>
          <p:nvPr/>
        </p:nvSpPr>
        <p:spPr bwMode="auto">
          <a:xfrm rot="-2472623">
            <a:off x="2236788" y="2338388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35" name="AutoShape 87"/>
          <p:cNvSpPr>
            <a:spLocks noChangeArrowheads="1"/>
          </p:cNvSpPr>
          <p:nvPr/>
        </p:nvSpPr>
        <p:spPr bwMode="auto">
          <a:xfrm rot="1061104">
            <a:off x="2209800" y="1981200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36" name="AutoShape 88"/>
          <p:cNvSpPr>
            <a:spLocks noChangeArrowheads="1"/>
          </p:cNvSpPr>
          <p:nvPr/>
        </p:nvSpPr>
        <p:spPr bwMode="auto">
          <a:xfrm rot="3200443">
            <a:off x="2305050" y="1833563"/>
            <a:ext cx="371475" cy="177800"/>
          </a:xfrm>
          <a:prstGeom prst="rightArrow">
            <a:avLst>
              <a:gd name="adj1" fmla="val 50000"/>
              <a:gd name="adj2" fmla="val 52232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37" name="AutoShape 89"/>
          <p:cNvSpPr>
            <a:spLocks noChangeArrowheads="1"/>
          </p:cNvSpPr>
          <p:nvPr/>
        </p:nvSpPr>
        <p:spPr bwMode="auto">
          <a:xfrm rot="-8789498">
            <a:off x="2732088" y="2287588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38" name="AutoShape 90"/>
          <p:cNvSpPr>
            <a:spLocks noChangeArrowheads="1"/>
          </p:cNvSpPr>
          <p:nvPr/>
        </p:nvSpPr>
        <p:spPr bwMode="auto">
          <a:xfrm rot="-6238166">
            <a:off x="2473326" y="2373312"/>
            <a:ext cx="400050" cy="244475"/>
          </a:xfrm>
          <a:prstGeom prst="rightArrow">
            <a:avLst>
              <a:gd name="adj1" fmla="val 50000"/>
              <a:gd name="adj2" fmla="val 40909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39" name="AutoShape 91"/>
          <p:cNvSpPr>
            <a:spLocks noChangeArrowheads="1"/>
          </p:cNvSpPr>
          <p:nvPr/>
        </p:nvSpPr>
        <p:spPr bwMode="auto">
          <a:xfrm rot="7790095">
            <a:off x="2713038" y="1741488"/>
            <a:ext cx="355600" cy="184150"/>
          </a:xfrm>
          <a:prstGeom prst="rightArrow">
            <a:avLst>
              <a:gd name="adj1" fmla="val 50000"/>
              <a:gd name="adj2" fmla="val 48276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40" name="AutoShape 92"/>
          <p:cNvSpPr>
            <a:spLocks noChangeAspect="1" noChangeArrowheads="1"/>
          </p:cNvSpPr>
          <p:nvPr/>
        </p:nvSpPr>
        <p:spPr bwMode="auto">
          <a:xfrm rot="5329906">
            <a:off x="2475707" y="1732756"/>
            <a:ext cx="374650" cy="179387"/>
          </a:xfrm>
          <a:prstGeom prst="rightArrow">
            <a:avLst>
              <a:gd name="adj1" fmla="val 50000"/>
              <a:gd name="adj2" fmla="val 52213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41" name="Oval 93"/>
          <p:cNvSpPr>
            <a:spLocks noChangeAspect="1" noChangeArrowheads="1"/>
          </p:cNvSpPr>
          <p:nvPr/>
        </p:nvSpPr>
        <p:spPr bwMode="auto">
          <a:xfrm rot="3703594">
            <a:off x="981075" y="2752725"/>
            <a:ext cx="419100" cy="40005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42" name="AutoShape 94"/>
          <p:cNvSpPr>
            <a:spLocks noChangeArrowheads="1"/>
          </p:cNvSpPr>
          <p:nvPr/>
        </p:nvSpPr>
        <p:spPr bwMode="auto">
          <a:xfrm rot="9000850">
            <a:off x="1262063" y="2717800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43" name="AutoShape 95"/>
          <p:cNvSpPr>
            <a:spLocks noChangeArrowheads="1"/>
          </p:cNvSpPr>
          <p:nvPr/>
        </p:nvSpPr>
        <p:spPr bwMode="auto">
          <a:xfrm rot="-3736399">
            <a:off x="828676" y="3257550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44" name="AutoShape 96"/>
          <p:cNvSpPr>
            <a:spLocks noChangeArrowheads="1"/>
          </p:cNvSpPr>
          <p:nvPr/>
        </p:nvSpPr>
        <p:spPr bwMode="auto">
          <a:xfrm rot="-202672">
            <a:off x="762000" y="2971800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45" name="AutoShape 97"/>
          <p:cNvSpPr>
            <a:spLocks noChangeArrowheads="1"/>
          </p:cNvSpPr>
          <p:nvPr/>
        </p:nvSpPr>
        <p:spPr bwMode="auto">
          <a:xfrm rot="1936666">
            <a:off x="709613" y="2759075"/>
            <a:ext cx="371475" cy="177800"/>
          </a:xfrm>
          <a:prstGeom prst="rightArrow">
            <a:avLst>
              <a:gd name="adj1" fmla="val 50000"/>
              <a:gd name="adj2" fmla="val 52232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46" name="AutoShape 98"/>
          <p:cNvSpPr>
            <a:spLocks noChangeArrowheads="1"/>
          </p:cNvSpPr>
          <p:nvPr/>
        </p:nvSpPr>
        <p:spPr bwMode="auto">
          <a:xfrm rot="-10053275">
            <a:off x="1274763" y="3032125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47" name="AutoShape 99"/>
          <p:cNvSpPr>
            <a:spLocks noChangeArrowheads="1"/>
          </p:cNvSpPr>
          <p:nvPr/>
        </p:nvSpPr>
        <p:spPr bwMode="auto">
          <a:xfrm rot="-7501943">
            <a:off x="1071563" y="3194050"/>
            <a:ext cx="400050" cy="244475"/>
          </a:xfrm>
          <a:prstGeom prst="rightArrow">
            <a:avLst>
              <a:gd name="adj1" fmla="val 50000"/>
              <a:gd name="adj2" fmla="val 40909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48" name="AutoShape 100"/>
          <p:cNvSpPr>
            <a:spLocks noChangeArrowheads="1"/>
          </p:cNvSpPr>
          <p:nvPr/>
        </p:nvSpPr>
        <p:spPr bwMode="auto">
          <a:xfrm rot="6526318">
            <a:off x="1058863" y="2528888"/>
            <a:ext cx="355600" cy="184150"/>
          </a:xfrm>
          <a:prstGeom prst="rightArrow">
            <a:avLst>
              <a:gd name="adj1" fmla="val 50000"/>
              <a:gd name="adj2" fmla="val 48276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49" name="AutoShape 101"/>
          <p:cNvSpPr>
            <a:spLocks noChangeAspect="1" noChangeArrowheads="1"/>
          </p:cNvSpPr>
          <p:nvPr/>
        </p:nvSpPr>
        <p:spPr bwMode="auto">
          <a:xfrm rot="4066130">
            <a:off x="832644" y="2602706"/>
            <a:ext cx="374650" cy="179388"/>
          </a:xfrm>
          <a:prstGeom prst="rightArrow">
            <a:avLst>
              <a:gd name="adj1" fmla="val 50000"/>
              <a:gd name="adj2" fmla="val 52212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50" name="Oval 102"/>
          <p:cNvSpPr>
            <a:spLocks noChangeAspect="1" noChangeArrowheads="1"/>
          </p:cNvSpPr>
          <p:nvPr/>
        </p:nvSpPr>
        <p:spPr bwMode="auto">
          <a:xfrm rot="4173278">
            <a:off x="1362075" y="1685925"/>
            <a:ext cx="419100" cy="40005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51" name="AutoShape 103"/>
          <p:cNvSpPr>
            <a:spLocks noChangeArrowheads="1"/>
          </p:cNvSpPr>
          <p:nvPr/>
        </p:nvSpPr>
        <p:spPr bwMode="auto">
          <a:xfrm rot="9470533">
            <a:off x="1665288" y="1614488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52" name="AutoShape 104"/>
          <p:cNvSpPr>
            <a:spLocks noChangeArrowheads="1"/>
          </p:cNvSpPr>
          <p:nvPr/>
        </p:nvSpPr>
        <p:spPr bwMode="auto">
          <a:xfrm rot="-3266715">
            <a:off x="1163638" y="2090737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53" name="AutoShape 105"/>
          <p:cNvSpPr>
            <a:spLocks noChangeArrowheads="1"/>
          </p:cNvSpPr>
          <p:nvPr/>
        </p:nvSpPr>
        <p:spPr bwMode="auto">
          <a:xfrm rot="267012">
            <a:off x="1143000" y="1828800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54" name="AutoShape 106"/>
          <p:cNvSpPr>
            <a:spLocks noChangeArrowheads="1"/>
          </p:cNvSpPr>
          <p:nvPr/>
        </p:nvSpPr>
        <p:spPr bwMode="auto">
          <a:xfrm rot="2406350">
            <a:off x="1112838" y="1581150"/>
            <a:ext cx="371475" cy="177800"/>
          </a:xfrm>
          <a:prstGeom prst="rightArrow">
            <a:avLst>
              <a:gd name="adj1" fmla="val 50000"/>
              <a:gd name="adj2" fmla="val 52232"/>
            </a:avLst>
          </a:prstGeom>
          <a:solidFill>
            <a:srgbClr val="CC66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55" name="AutoShape 107"/>
          <p:cNvSpPr>
            <a:spLocks noChangeArrowheads="1"/>
          </p:cNvSpPr>
          <p:nvPr/>
        </p:nvSpPr>
        <p:spPr bwMode="auto">
          <a:xfrm rot="-9583591">
            <a:off x="1635125" y="1927225"/>
            <a:ext cx="355600" cy="187325"/>
          </a:xfrm>
          <a:prstGeom prst="rightArrow">
            <a:avLst>
              <a:gd name="adj1" fmla="val 50000"/>
              <a:gd name="adj2" fmla="val 47458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56" name="AutoShape 108"/>
          <p:cNvSpPr>
            <a:spLocks noChangeArrowheads="1"/>
          </p:cNvSpPr>
          <p:nvPr/>
        </p:nvSpPr>
        <p:spPr bwMode="auto">
          <a:xfrm rot="-7032259">
            <a:off x="1408113" y="2062162"/>
            <a:ext cx="400050" cy="244475"/>
          </a:xfrm>
          <a:prstGeom prst="rightArrow">
            <a:avLst>
              <a:gd name="adj1" fmla="val 50000"/>
              <a:gd name="adj2" fmla="val 40909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57" name="AutoShape 109"/>
          <p:cNvSpPr>
            <a:spLocks noChangeArrowheads="1"/>
          </p:cNvSpPr>
          <p:nvPr/>
        </p:nvSpPr>
        <p:spPr bwMode="auto">
          <a:xfrm rot="6996002">
            <a:off x="1490663" y="1400175"/>
            <a:ext cx="355600" cy="184150"/>
          </a:xfrm>
          <a:prstGeom prst="rightArrow">
            <a:avLst>
              <a:gd name="adj1" fmla="val 50000"/>
              <a:gd name="adj2" fmla="val 48276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58" name="AutoShape 110"/>
          <p:cNvSpPr>
            <a:spLocks noChangeAspect="1" noChangeArrowheads="1"/>
          </p:cNvSpPr>
          <p:nvPr/>
        </p:nvSpPr>
        <p:spPr bwMode="auto">
          <a:xfrm rot="4535814">
            <a:off x="1256507" y="1443831"/>
            <a:ext cx="374650" cy="179387"/>
          </a:xfrm>
          <a:prstGeom prst="rightArrow">
            <a:avLst>
              <a:gd name="adj1" fmla="val 50000"/>
              <a:gd name="adj2" fmla="val 52213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59" name="Text Box 111"/>
          <p:cNvSpPr txBox="1">
            <a:spLocks noChangeArrowheads="1"/>
          </p:cNvSpPr>
          <p:nvPr/>
        </p:nvSpPr>
        <p:spPr bwMode="auto">
          <a:xfrm>
            <a:off x="4632325" y="1676400"/>
            <a:ext cx="4187825" cy="459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400">
                <a:solidFill>
                  <a:srgbClr val="000000"/>
                </a:solidFill>
                <a:latin typeface="Times New Roman" charset="0"/>
              </a:rPr>
              <a:t>A tensão interfacial é pequena.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400">
                <a:solidFill>
                  <a:srgbClr val="000000"/>
                </a:solidFill>
                <a:latin typeface="Times New Roman" charset="0"/>
              </a:rPr>
              <a:t>Portanto, o ganho de entropia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400">
                <a:solidFill>
                  <a:srgbClr val="000000"/>
                </a:solidFill>
                <a:latin typeface="Times New Roman" charset="0"/>
              </a:rPr>
              <a:t>devido ao maior número de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400">
                <a:solidFill>
                  <a:srgbClr val="000000"/>
                </a:solidFill>
                <a:latin typeface="Times New Roman" charset="0"/>
              </a:rPr>
              <a:t>partículas causa uma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400">
                <a:solidFill>
                  <a:srgbClr val="000000"/>
                </a:solidFill>
                <a:latin typeface="Times New Roman" charset="0"/>
              </a:rPr>
              <a:t>diminuição de energia livre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400">
                <a:solidFill>
                  <a:srgbClr val="000000"/>
                </a:solidFill>
                <a:latin typeface="Times New Roman" charset="0"/>
              </a:rPr>
              <a:t>que compensa os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400">
                <a:solidFill>
                  <a:srgbClr val="000000"/>
                </a:solidFill>
                <a:latin typeface="Times New Roman" charset="0"/>
              </a:rPr>
              <a:t>aumentos de energia livre,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sz="2400">
                <a:solidFill>
                  <a:srgbClr val="000000"/>
                </a:solidFill>
                <a:latin typeface="Times New Roman" charset="0"/>
              </a:rPr>
              <a:t>devidos ao aumento de área.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sz="2400">
              <a:solidFill>
                <a:srgbClr val="000000"/>
              </a:solidFill>
              <a:latin typeface="Times New Roman" charset="0"/>
            </a:endParaRP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i="1">
                <a:solidFill>
                  <a:srgbClr val="000000"/>
                </a:solidFill>
                <a:latin typeface="Times New Roman" charset="0"/>
              </a:rPr>
              <a:t>Termodinamicamente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i="1">
                <a:solidFill>
                  <a:srgbClr val="000000"/>
                </a:solidFill>
                <a:latin typeface="Times New Roman" charset="0"/>
              </a:rPr>
              <a:t>estáveis</a:t>
            </a:r>
            <a:endParaRPr lang="pt-BR">
              <a:solidFill>
                <a:srgbClr val="000000"/>
              </a:solidFill>
              <a:latin typeface="Times New Roman" charset="0"/>
            </a:endParaRP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sz="240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3157</Words>
  <Application>Microsoft Macintosh PowerPoint</Application>
  <PresentationFormat>On-screen Show (4:3)</PresentationFormat>
  <Paragraphs>507</Paragraphs>
  <Slides>30</Slides>
  <Notes>26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Office Theme</vt:lpstr>
      <vt:lpstr>Imagem de bitmap</vt:lpstr>
      <vt:lpstr>Água como dispersante</vt:lpstr>
      <vt:lpstr>Sistemas Coloidais</vt:lpstr>
      <vt:lpstr>Colóides liofílicos e liofóbicos, hidrofílicos e hidrofóbicos</vt:lpstr>
      <vt:lpstr>Colóides liofílicos e liofóbicos, continuação</vt:lpstr>
      <vt:lpstr>O que há de comum entre colóides liofílicos e liofóbicos</vt:lpstr>
      <vt:lpstr>Estabilidade</vt:lpstr>
      <vt:lpstr>Que seja eterno enquanto dure...</vt:lpstr>
      <vt:lpstr>Emulsões O/A</vt:lpstr>
      <vt:lpstr>Microemulsões</vt:lpstr>
      <vt:lpstr>Nanopartículas de hidroxoacetato de ferro (III) (de Fe(CO)5, JCIS 1981)</vt:lpstr>
      <vt:lpstr>Slide 11</vt:lpstr>
      <vt:lpstr>Slide 12</vt:lpstr>
      <vt:lpstr>Slide 13</vt:lpstr>
      <vt:lpstr>Partículas MUITO uniformes: macrocristal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(Ad)sorção de tensoativos</vt:lpstr>
      <vt:lpstr>Slide 27</vt:lpstr>
      <vt:lpstr>Slide 28</vt:lpstr>
      <vt:lpstr>Conclusão</vt:lpstr>
      <vt:lpstr>Exercícios</vt:lpstr>
    </vt:vector>
  </TitlesOfParts>
  <Manager/>
  <Company>Unicamp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Dispersões em água</dc:title>
  <dc:subject/>
  <dc:creator>Fernando Galembeck</dc:creator>
  <cp:keywords/>
  <dc:description/>
  <cp:lastModifiedBy>Fernando Galembeck</cp:lastModifiedBy>
  <cp:revision>6</cp:revision>
  <dcterms:created xsi:type="dcterms:W3CDTF">2011-04-03T14:03:19Z</dcterms:created>
  <dcterms:modified xsi:type="dcterms:W3CDTF">2011-04-03T19:41:06Z</dcterms:modified>
  <cp:category/>
</cp:coreProperties>
</file>